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7.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8.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275" r:id="rId3"/>
    <p:sldId id="276" r:id="rId4"/>
    <p:sldId id="739" r:id="rId5"/>
    <p:sldId id="714" r:id="rId6"/>
    <p:sldId id="659" r:id="rId7"/>
    <p:sldId id="573" r:id="rId8"/>
    <p:sldId id="516" r:id="rId9"/>
    <p:sldId id="526" r:id="rId10"/>
    <p:sldId id="715" r:id="rId11"/>
    <p:sldId id="551" r:id="rId12"/>
    <p:sldId id="716" r:id="rId13"/>
    <p:sldId id="728" r:id="rId14"/>
    <p:sldId id="720" r:id="rId15"/>
    <p:sldId id="581" r:id="rId16"/>
    <p:sldId id="719" r:id="rId17"/>
    <p:sldId id="721" r:id="rId18"/>
    <p:sldId id="582" r:id="rId19"/>
    <p:sldId id="740" r:id="rId20"/>
    <p:sldId id="549" r:id="rId21"/>
    <p:sldId id="723" r:id="rId22"/>
    <p:sldId id="726" r:id="rId23"/>
    <p:sldId id="732" r:id="rId24"/>
    <p:sldId id="730" r:id="rId25"/>
    <p:sldId id="734" r:id="rId26"/>
    <p:sldId id="736" r:id="rId27"/>
    <p:sldId id="738" r:id="rId28"/>
    <p:sldId id="725" r:id="rId29"/>
    <p:sldId id="727" r:id="rId30"/>
    <p:sldId id="733" r:id="rId31"/>
    <p:sldId id="548" r:id="rId32"/>
    <p:sldId id="729" r:id="rId33"/>
    <p:sldId id="578" r:id="rId34"/>
    <p:sldId id="580" r:id="rId35"/>
    <p:sldId id="741" r:id="rId36"/>
    <p:sldId id="274"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autoAdjust="0"/>
    <p:restoredTop sz="88617" autoAdjust="0"/>
  </p:normalViewPr>
  <p:slideViewPr>
    <p:cSldViewPr>
      <p:cViewPr varScale="1">
        <p:scale>
          <a:sx n="76" d="100"/>
          <a:sy n="76" d="100"/>
        </p:scale>
        <p:origin x="164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0_2#1">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984AD4-AF48-4A22-BB75-A9D38F717657}" type="doc">
      <dgm:prSet loTypeId="urn:microsoft.com/office/officeart/2005/8/layout/arrow1" loCatId="relationship" qsTypeId="urn:microsoft.com/office/officeart/2005/8/quickstyle/simple1#1" qsCatId="simple" csTypeId="urn:microsoft.com/office/officeart/2005/8/colors/accent0_2#1" csCatId="mainScheme" phldr="1"/>
      <dgm:spPr/>
      <dgm:t>
        <a:bodyPr/>
        <a:lstStyle/>
        <a:p>
          <a:endParaRPr lang="zh-CN" altLang="en-US"/>
        </a:p>
      </dgm:t>
    </dgm:pt>
    <dgm:pt modelId="{C361F97A-A6A4-4FD0-87A5-E0C8AFC5F19A}">
      <dgm:prSet phldrT="[文本]"/>
      <dgm:spPr/>
      <dgm:t>
        <a:bodyPr/>
        <a:lstStyle/>
        <a:p>
          <a:r>
            <a:rPr lang="zh-CN" altLang="en-US" dirty="0"/>
            <a:t>相同点</a:t>
          </a:r>
        </a:p>
      </dgm:t>
    </dgm:pt>
    <dgm:pt modelId="{53CD1129-A90C-4025-BCBB-FBA2C78BF767}" type="parTrans" cxnId="{83DDBE20-9F7B-4492-9A9D-095B3DDAD8BC}">
      <dgm:prSet/>
      <dgm:spPr/>
      <dgm:t>
        <a:bodyPr/>
        <a:lstStyle/>
        <a:p>
          <a:endParaRPr lang="zh-CN" altLang="en-US"/>
        </a:p>
      </dgm:t>
    </dgm:pt>
    <dgm:pt modelId="{32AD7397-E552-47E3-B699-FAB5C52A530B}" type="sibTrans" cxnId="{83DDBE20-9F7B-4492-9A9D-095B3DDAD8BC}">
      <dgm:prSet/>
      <dgm:spPr/>
      <dgm:t>
        <a:bodyPr/>
        <a:lstStyle/>
        <a:p>
          <a:endParaRPr lang="zh-CN" altLang="en-US"/>
        </a:p>
      </dgm:t>
    </dgm:pt>
    <dgm:pt modelId="{D657974F-E558-4ACD-9D8B-050EB079330B}">
      <dgm:prSet phldrT="[文本]"/>
      <dgm:spPr/>
      <dgm:t>
        <a:bodyPr/>
        <a:lstStyle/>
        <a:p>
          <a:r>
            <a:rPr lang="zh-CN" altLang="en-US" dirty="0"/>
            <a:t>不同点</a:t>
          </a:r>
        </a:p>
      </dgm:t>
    </dgm:pt>
    <dgm:pt modelId="{D8E8F215-ADB2-47E9-A5B2-48B9565F8BD0}" type="parTrans" cxnId="{92A5B445-5045-42B5-AC99-6E8560A88755}">
      <dgm:prSet/>
      <dgm:spPr/>
      <dgm:t>
        <a:bodyPr/>
        <a:lstStyle/>
        <a:p>
          <a:endParaRPr lang="zh-CN" altLang="en-US"/>
        </a:p>
      </dgm:t>
    </dgm:pt>
    <dgm:pt modelId="{AA867F67-17A7-4793-BC89-5F508F921AEB}" type="sibTrans" cxnId="{92A5B445-5045-42B5-AC99-6E8560A88755}">
      <dgm:prSet/>
      <dgm:spPr/>
      <dgm:t>
        <a:bodyPr/>
        <a:lstStyle/>
        <a:p>
          <a:endParaRPr lang="zh-CN" altLang="en-US"/>
        </a:p>
      </dgm:t>
    </dgm:pt>
    <dgm:pt modelId="{B3328603-A824-4147-8840-2031680DBFDD}" type="pres">
      <dgm:prSet presAssocID="{6C984AD4-AF48-4A22-BB75-A9D38F717657}" presName="cycle" presStyleCnt="0">
        <dgm:presLayoutVars>
          <dgm:dir/>
          <dgm:resizeHandles val="exact"/>
        </dgm:presLayoutVars>
      </dgm:prSet>
      <dgm:spPr/>
    </dgm:pt>
    <dgm:pt modelId="{1C006D1E-45C7-480E-A4C1-D74B9113E088}" type="pres">
      <dgm:prSet presAssocID="{C361F97A-A6A4-4FD0-87A5-E0C8AFC5F19A}" presName="arrow" presStyleLbl="node1" presStyleIdx="0" presStyleCnt="2" custRadScaleRad="97679" custRadScaleInc="97">
        <dgm:presLayoutVars>
          <dgm:bulletEnabled val="1"/>
        </dgm:presLayoutVars>
      </dgm:prSet>
      <dgm:spPr/>
    </dgm:pt>
    <dgm:pt modelId="{A9EDF45D-BB6F-4400-9EAD-F354C3294BF0}" type="pres">
      <dgm:prSet presAssocID="{D657974F-E558-4ACD-9D8B-050EB079330B}" presName="arrow" presStyleLbl="node1" presStyleIdx="1" presStyleCnt="2" custRadScaleRad="101543" custRadScaleInc="-430">
        <dgm:presLayoutVars>
          <dgm:bulletEnabled val="1"/>
        </dgm:presLayoutVars>
      </dgm:prSet>
      <dgm:spPr/>
    </dgm:pt>
  </dgm:ptLst>
  <dgm:cxnLst>
    <dgm:cxn modelId="{83DDBE20-9F7B-4492-9A9D-095B3DDAD8BC}" srcId="{6C984AD4-AF48-4A22-BB75-A9D38F717657}" destId="{C361F97A-A6A4-4FD0-87A5-E0C8AFC5F19A}" srcOrd="0" destOrd="0" parTransId="{53CD1129-A90C-4025-BCBB-FBA2C78BF767}" sibTransId="{32AD7397-E552-47E3-B699-FAB5C52A530B}"/>
    <dgm:cxn modelId="{92A5B445-5045-42B5-AC99-6E8560A88755}" srcId="{6C984AD4-AF48-4A22-BB75-A9D38F717657}" destId="{D657974F-E558-4ACD-9D8B-050EB079330B}" srcOrd="1" destOrd="0" parTransId="{D8E8F215-ADB2-47E9-A5B2-48B9565F8BD0}" sibTransId="{AA867F67-17A7-4793-BC89-5F508F921AEB}"/>
    <dgm:cxn modelId="{EEFED198-32D1-4459-B12F-5E281624755C}" type="presOf" srcId="{D657974F-E558-4ACD-9D8B-050EB079330B}" destId="{A9EDF45D-BB6F-4400-9EAD-F354C3294BF0}" srcOrd="0" destOrd="0" presId="urn:microsoft.com/office/officeart/2005/8/layout/arrow1"/>
    <dgm:cxn modelId="{33F22ACE-4467-4D04-8D85-F7A4D20902DC}" type="presOf" srcId="{6C984AD4-AF48-4A22-BB75-A9D38F717657}" destId="{B3328603-A824-4147-8840-2031680DBFDD}" srcOrd="0" destOrd="0" presId="urn:microsoft.com/office/officeart/2005/8/layout/arrow1"/>
    <dgm:cxn modelId="{84F1B6EF-4C69-4D25-8175-CD64CC6757B9}" type="presOf" srcId="{C361F97A-A6A4-4FD0-87A5-E0C8AFC5F19A}" destId="{1C006D1E-45C7-480E-A4C1-D74B9113E088}" srcOrd="0" destOrd="0" presId="urn:microsoft.com/office/officeart/2005/8/layout/arrow1"/>
    <dgm:cxn modelId="{FFE181D0-9E2B-4F38-96B8-B75CCBC2EC27}" type="presParOf" srcId="{B3328603-A824-4147-8840-2031680DBFDD}" destId="{1C006D1E-45C7-480E-A4C1-D74B9113E088}" srcOrd="0" destOrd="0" presId="urn:microsoft.com/office/officeart/2005/8/layout/arrow1"/>
    <dgm:cxn modelId="{DC88F8A4-0EB4-4871-A65B-346F4374462B}" type="presParOf" srcId="{B3328603-A824-4147-8840-2031680DBFDD}" destId="{A9EDF45D-BB6F-4400-9EAD-F354C3294BF0}" srcOrd="1" destOrd="0" presId="urn:microsoft.com/office/officeart/2005/8/layout/arrow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06D1E-45C7-480E-A4C1-D74B9113E088}">
      <dsp:nvSpPr>
        <dsp:cNvPr id="0" name=""/>
        <dsp:cNvSpPr/>
      </dsp:nvSpPr>
      <dsp:spPr>
        <a:xfrm rot="16200000">
          <a:off x="22092" y="154156"/>
          <a:ext cx="1718059" cy="1718059"/>
        </a:xfrm>
        <a:prstGeom prst="upArrow">
          <a:avLst>
            <a:gd name="adj1" fmla="val 50000"/>
            <a:gd name="adj2" fmla="val 35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相同点</a:t>
          </a:r>
        </a:p>
      </dsp:txBody>
      <dsp:txXfrm rot="5400000">
        <a:off x="322752" y="583671"/>
        <a:ext cx="1417399" cy="859029"/>
      </dsp:txXfrm>
    </dsp:sp>
    <dsp:sp modelId="{A9EDF45D-BB6F-4400-9EAD-F354C3294BF0}">
      <dsp:nvSpPr>
        <dsp:cNvPr id="0" name=""/>
        <dsp:cNvSpPr/>
      </dsp:nvSpPr>
      <dsp:spPr>
        <a:xfrm rot="5400000">
          <a:off x="1890747" y="144004"/>
          <a:ext cx="1718059" cy="1718059"/>
        </a:xfrm>
        <a:prstGeom prst="upArrow">
          <a:avLst>
            <a:gd name="adj1" fmla="val 50000"/>
            <a:gd name="adj2" fmla="val 35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不同点</a:t>
          </a:r>
        </a:p>
      </dsp:txBody>
      <dsp:txXfrm rot="-5400000">
        <a:off x="1890747" y="573519"/>
        <a:ext cx="1417399" cy="859029"/>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5:33:08"/>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6:19:48.76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84 0,'25'0'78,"0"0"-78,-1 0 15,1 0-15,0 0 16,25 0 0,25 0-16,24 0 0,-24 0 15,0 0-15,-25 0 16,24 0-16,-24 0 16,0 0-16,-25 0 15,25 0-15,-1 0 16,1 0-16,-25 0 15,75 0-15,-50 0 16,24 0 0,-24 0-16,0 0 15,0 0-15,-1 0 16,-24 0 0,25-25-16,-25 25 0,25 0 15,-25 0-15,25 0 16,-26 0-16,26 0 15,0 0-15,-25 0 16,25 0-16,0 0 16,-1 0-16,1 0 15,0 0-15,-25 0 16,50 0-16,-26 0 16,-24 0-16,25 0 15,0 0-15,0 0 16,0 0-16,24 0 15,-24 0-15,0 0 16,25 0-16,-26 0 16,51 0-16,-75 0 0,25 0 15,-25 0-15,24 0 16,1 0-16,0 0 16,0 0-16,0 0 15,-1 0-15,1 0 16,0 0-16,-25 0 15,74 0-15,-49 0 16,-25 0-16,25 0 16,50 0-16,-26 0 15,1 0-15,0 0 16,-1 0-16,51 0 16,-75 0-16,24 0 15,51 0-15,-50 0 0,24 0 16,-24 0-16,25 0 15,-1 0-15,-49 0 16,25 0-16,-1 0 16,-24 0-16,75 0 15,-75 0-15,49 0 16,-49 0-16,25 0 16,24 0-16,-24 0 15,-25 0-15,24 0 16,1 0-16,0 0 15,0 0-15,-26 0 16,51 0-16,-50 0 0,25 0 16,-26 0-1,26 0-15,-25 0 0,0 0 16,-1 0-16,1 0 16,25 0-16,-25 0 15,0 0-15,-1 0 16,-24 0-16,25 0 15,0 0-15,0 0 16,-25 0-16,49 0 16,-24 0-16,-25 0 15,50 0-15,-1 0 16,-49 0 0,25 0-16,25 0 15,-50 0-15,25 0 0,-1 0 16,1 0-16,0 0 15,0 0 1,24 0 0,-49 0-16,0 0 15,0 0-15,0 0 16,0 0-16,0 0 16,0 0-16,0 0 15,24 0-15,-24 0 16,0 0-16,0 0 15,0 0 1,25 0-16,-25 0 16,0 0-16,0 0 15,-1 0-15,1 0 16,0 0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6:20:02.39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0,'25'0'63,"0"0"-32,-1 0 0,1 0-31,0 25 16,0-25 0,0 0-16,0 25 15,0-25-15,25 25 16,24 0-16,-24-25 16,0 25-16,50 0 0,-51-25 15,51 0-15,0 25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6:20:04.98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8989 288 0,'-25'0'78,"0"0"-78,0 0 16,1 0-16,-1 0 15,0 0-15,0 0 16,0 0-16,-50 0 15,-24 0 1,24 0-16,-74 0 0,-1 0 16,1 0-16,-51 0 15,76 0-15,-25 0 16,49 0-16,50 0 16,0 0-16,1 0 15,-1 0-15,25 0 16,0 0-16,0 0 15,0 0-15,0 0 16,-25 0-16,26 0 16,-1 0-16,0 0 15,0 0-15,-25 0 16,25 0-16,-25 0 16,25 0-16,-24 0 15,-1 0-15,25 0 16,-25 0-16,0 0 15,0 0-15,-24 0 16,24 0-16,0 0 16,-25 0-16,1 0 15,-1-25-15,50 25 16,-25 0-16,1 0 16,-1 0-16,0-25 15,0 0-15,-25 25 16,26 0-16,-1 0 15,-25-25-15,25 25 16,1 0-16,-26 0 0,25 0 16,0-25-16,0 25 15,25 0-15,-24 0 16,-26 0-16,25-25 16,0 25-16,25 0 15,-49 0-15,24 0 16,0 0-16,0 0 15,1 0-15,-1 0 16,25 0-16,-25 0 16,-50 0-16,26 0 15,24 0-15,0-25 16,-25 25-16,26 0 0,-26 0 16,25 0-1,0 0-15,-24 0 0,49 0 16,-25 0-16,0 0 15,0 0-15,0 0 16,26 0-16,-26 0 16,0 0-16,0 0 15,0 0-15,1 0 16,-26 0-16,50 0 16,-25 0-16,0 0 15,1 0-15,-1 0 16,0 0-1,0 0-15,-25 0 16,26 0-16,-1 0 0,-25 0 16,25 0-1,0 0-15,1 0 16,-1 0-16,0 0 16,0 0-16,0 0 15,26-25-15,-1 25 16,-25 0-16,0 0 15,0 0-15,0 0 16,1-24-16,-1 24 16,25 0-16,-25 0 15,0 0-15,1-25 16,24 25-16,-25 0 16,0 0-1,0 0-15,25 0 0,-49 0 16,49 0-16,-25-25 15,25 25-15,0 0 16,-25 0-16,0 0 16,26 0-16,-51 0 15,50 0-15,0 0 16,-75 0-16,51 0 16,24 0-16,-25 0 15,0 0-15,25 0 16,-25 0-16,1 0 15,-1 0-15,0 0 16,25 0-16,0 0 0,0 0 16,-24 0-16,-1 0 15,0 0-15,0 0 16,0 0-16,1 0 16,-1 0-16,0 0 15,25 0-15,-25 0 16,0 0-16,1 0 15,24 0-15,-25 0 16,25 0-16,-25 0 16,25 0-1,0 0-15,0 0 16,1 0-16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6:20:09.286"/>
    </inkml:context>
    <inkml:brush xml:id="br0">
      <inkml:brushProperty name="width" value="0.035" units="cm"/>
      <inkml:brushProperty name="height" value="0.035" units="cm"/>
      <inkml:brushProperty name="color" value="#ED1C24"/>
      <inkml:brushProperty name="fitToCurve" value="1"/>
    </inkml:brush>
  </inkml:definitions>
  <inkml:trace contextRef="#ctx0" brushRef="#br0">125 1155 0,'25'0'78,"-1"0"-78,1 0 16,0 0-16,0 0 15,0 0-15,0 0 16,25 0-16,0 0 15,24 0-15,1 0 16,0 0-16,-26 0 16,1 0-16,-25 0 15,0 0-15,25 0 16,-25 0-16,49-25 16,-24 0-16,0 0 15,-25 25 1,25-24-16,-25 24 15,0-25-15,-1 25 16,26-50-16,-50 25 0,25 25 16,0-25-16,0 0 15,0 0-15,0 25 16,0-25-16,-25 0 16,0-24-16,0 24 15,0 0-15,0 0 16,25 25-16,-25-50 15,0 25-15,0-25 16,0 25-16,0 1 16,0-1-1,0 0-15,0 0 16,0 0-16,0 0 16,0 0-16,0 0 15,0 0-15,-25 0 16,0 1-1,0-1 1,0 0 0,0 25-1,0-25-15,0 0 32,0 25-17,0-25-15,1 25 16,-1-25-1,0 25 1,0-25-16,0 25 16,0-25-16,0 25 15,0 0-15,0 0 16,0 0 0,-24-25-16,24 25 15,-25 0-15,0-24 16,25 24-16,0 0 15,0 0-15,1 0 16,-1 0-16,0 0 16,-25-25-16,25 25 15,0 0 1,0 0-16,0 0 16,0 0-16,1 0 0,-1 0 15,0 0 1,0 0-16,0 0 15,0 0-15,0 0 16,-25 25-16,25-1 16,1-24-1,-1 25-15,0 0 16,0 0-16,0-25 16,25 25-16,-25 0 15,0-25 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6:20:12.195"/>
    </inkml:context>
    <inkml:brush xml:id="br0">
      <inkml:brushProperty name="width" value="0.035" units="cm"/>
      <inkml:brushProperty name="height" value="0.035" units="cm"/>
      <inkml:brushProperty name="color" value="#ED1C24"/>
      <inkml:brushProperty name="fitToCurve" value="1"/>
    </inkml:brush>
  </inkml:definitions>
  <inkml:trace contextRef="#ctx0" brushRef="#br0">19 715 0,'25'25'125,"-1"-25"-110,1 0 1,0 0 0,0 0-16,0 25 15,0-25-15,0 0 16,0 0 0,0 0-1,0 0 1,-1 0-1,1 0 1,0 0-16,0 0 16,0 0-1,0 0 1,-25-25-16,25 25 16,0 0-1,0 0-15,0-25 16,-1 25-16,1-25 15,0 0 1,0 25 0,0-25-16,0 0 15,0 0 1,0 25 0,-25-24-1,25-1-15,0 0 16,-1 0-16,1 0 15,0 25-15,-25-25 16,0 0-16,0 0 16,0 0-16,0 0 15,0 1-15,0-1 16,0 0-16,0 0 16,0 0-16,0 0 15,0 0-15,0 0 16,-25 0-1,0 0 1,1 1-16,-1 24 16,25-25-16,-25 25 15,0-25-15,0 25 16,0 0-16,0 0 16,0 0-16,0 0 15,0 0 1,1 0-16,-26 0 15,25 0-15,0 0 16,0 0-16,0 0 16,0 0-1,0 0-15,0 0 16,1 0-16,-1 0 16,0 0-1,0 0 1,-25 0-16,25 0 31,0 25-31,0 0 31,0-1-15,1 1-16,-1 0 16,25 0-1,0 0-15,0 0 16,0 0-16,0 0 15,0 0-15,0 0 16,0-1 0,0 1-16,0 0 15,0 0-15,0 0 16,0 0 0,0 0-16,0 0 15,0 0-15,0 0 16,0-1-1,0 1-15,0 0 16,0 0-16,25 0 0,-25 0 16,24-25-16,1 25 15,0 0-15,0-25 16,-25 25-16,25 0 16,0-1-16,25 26 15,-25-25-15,0-25 16,-1 0-1,-24 25-15,25-25 16,25 25-16,-25 0 16,0-25-16,0 0 15,0 25 1,0-25-16,0 0 16,-1 0-1,1 0 32</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6:20:42.181"/>
    </inkml:context>
    <inkml:brush xml:id="br0">
      <inkml:brushProperty name="width" value="0.035" units="cm"/>
      <inkml:brushProperty name="height" value="0.035" units="cm"/>
      <inkml:brushProperty name="color" value="#ED1C24"/>
      <inkml:brushProperty name="fitToCurve" value="1"/>
    </inkml:brush>
  </inkml:definitions>
  <inkml:trace contextRef="#ctx0" brushRef="#br0">585 659 0,'25'0'79,"-1"25"-79,1-25 15,0 0 1,0 0-16,0 0 15,0 0-15,0 0 16,0 0-16,49 0 16,-24 0-16,50 0 15,24 0-15,-24 0 0,-25 0 16,49 0-16,-49-25 16,-25 0-16,0 25 15,-1 0-15,-24 0 16,0-25-16,0 25 15,0 0-15,25-25 16,-25 25-16,0 0 16,24 0-16,1-24 15,-25-1-15,0 25 16,25-25-16,-25 25 16,0-25-16,-1 25 15,26-25-15,-25 0 16,25 0-16,-25 25 0,25-25 15,-25 0 1,-1 25-16,1-25 16,0 25-16,0-24 15,0-1-15,-25 0 16,0 0-16,0 0 16,0 0-1,0 0-15,0 0 16,0 0-16,0 0 15,0 1-15,-25 24 16,0-25 0,0 25-16,0 0 15,1 0-15,24-25 0,-25 25 16,0 0-16,0 0 16,-25 0-16,25 0 15,0 0-15,-25 0 16,-49 0-16,49 0 15,25 0-15,0 0 16,-25 0-16,26 0 16,-26 0-16,25 0 15,0 0 1,0 0-16,0 0 16,0 0-16,0 0 15,0 0-15,1 0 16,-1 0-16,0 0 15,0 0-15,0 0 16,0 0-16,0 0 16,0 0-1,0 0-15,0 0 16,0 0-16,1 0 16,-1 0 15,0 0-16,0 0 1,0 0-16,0 0 0,0 0 16,0 0-1,0 0-15,0 0 16,1 0-16,-1 0 0,0 0 16,0 0-1,0 0-15,0 0 16,0 0-1,0 0 1</inkml:trace>
  <inkml:trace contextRef="#ctx0" brushRef="#br0" timeOffset="368">510 86 0,'-25'0'16,"0"25"-16,0 0 16,0 0-16,-24 0 15,-1 0-15,50 0 16,-25 0 0,-25 25-16,25-1 15,-75 26-15,76-50 16,-1 0-16,25 25 15,-25-25-15,0 24 16,25-24 0,0 0-16,0 0 15,0 0-15,0 25 0,0-25 16,0 0 0,0-1-16,0 1 15,0 0-15,25 0 16,0 0-1,0 0-15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08:30:10"/>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08:30:11"/>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08:33:53"/>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10442 217 0,'-70'0'219,"-1"0"-219,1 0 15,34 0-15,1-36 0,-35 36 16,-1-35 0,36 35-1,-1 0 16,1 0-31,0 0 79,0 0-64,-1 0 1,-34 0-16,35 0 15,-36 0-15,36 0 16,-1 0-16,1 0 16,0 0-16,0 0 15,-1 0-15,1 0 16,0 0 0,-1 0-1,1 0 1,0 0-16,-36 0 15,36 0-15,-36 0 16,36 0 0,0-35-16,0 35 15,-1 0-15,1 0 16,0 0-16,0-35 16,-1 35-16,-34-36 15,34 36 16,1 0-31,0 0 16,0 0 0,-1 0-1,1 0 1,-35 0 15,34 0 0,1 0-15,0 0-16,-36-35 16,36 35-1,0 0-15,-1 0 32,1 0-32,0 0 0,-1 0 15,1 0 1,0 0-1,0 0 1,-36 0-16,36 0 16,-1 0-16,1 0 15,0 0-15,0 0 16,-1 0 0,1 0-16,0 0 15,0 0-15,-1 0 16,1 0-1,0 0-15,-1 0 16,1 0-16,0 35 0,0-35 16,-36 0-1,36 0 1,-36 0 0,36 0-16,0 0 15,-1 0 1,-34 0-1,35 0-15,-1 0 16,1 0-16,-36 0 16,71-35-16,-35 35 0,0 0 15,0 0-15,-1 0 16,1 0-16,0 0 16,-1 0-1,-34 0-15,35 0 16,-1 0-1,1 0-15,0 0 16,0 0-16,-1 0 16,1 35-16,0-35 0,-1 0 15,1 0-15,0 0 16,-36 0-16,36 36 16,0-36-16,0 0 15,-36 0-15,0 0 16,36 0 15,0 0-15,0-36-1,-1 36 1,1 0-16,0 0 16,-1 0-1,1 0-15,0 36 16,-36-36-16,1 0 0,34 0 15,-34 0 1,35 0-16,-1 0 16,-34 35-16,35-35 15,-36 0-15,36 0 16,-1 0-16,1 0 16,0 0-16,0 0 15,-1 0-15,1 0 16,-35 35-16,34-35 0,-34 0 15,34 0-15,-34 0 16,35 0 0,-1 0-16,1 0 15,-36 0-15,36 0 0,-35 0 16,-1 35 0,36-35-1,-1 0-15,1 0 16,0 0-16,0 0 15,-36 0-15,36 0 16,0 0-16,-36 0 16,36 0-16,-1 0 15,-34 0 1,-1 0-16,36 0 0,-35 0 16,-1 0-16,36 0 15,-1 0-15,-34 0 16,-36-35-16,35 35 0,1 0 15,35 0-15,-71 0 16,70 0-16,-34 0 16,-1 0-16,36 0 15,0 0-15,-36 0 16,36 35 0,-36-35-16,36 0 15,0 0-15,0 0 16,-1 0-16,1 0 15,0 0-15,-36 0 16,36 0-16,0 0 16,-1 0-1,1 0-15,0 0 16,-36 0-16,36 0 16,-36 0-16,36 0 15,-35 0-15,34 0 16,-34 0-16,-283 0 78,318 0-78,-1 0 16,-34 0-16,35 0 0,-36 0 15,36 0 1,0 0-16,-1 0 15,1 0-15,0 0 0,-1 0 16,1 0-16,-35 0 16,34 0-16,1 0 15,0 0-15,-1 36 16,1-36-16,0 0 16,0 0-16,-1 0 15,1 0-15,0 0 31,-1 0-15,1 0 0,0 0-16,0 0 31,-1 0-15,1 0 46,35-36-15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08:33:56"/>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35 0,'35'0'297,"36"0"-282,-36 0-15,71 0 16,-71 0-16,36 0 16,-1 0-16,1 0 15,-1 0-15,1 0 16,-36 0-16,36 0 0,-36 0 16,0 0-16,1 0 15,-1 0-15,0 0 16,0 0-1,1 0-15,-1 0 16,0 0-16,36 0 16,-36 0-1,0 0-15,36 0 16,-36 0-16,36 0 16,-36 0-16,0 0 15,36 0-15,-36 0 16,0 0-16,1 0 15,-1 0 1,0 0-16,0 0 0,36 0 31,-36 0-31,1 0 16,-1 0 0,35 0-16,-34 0 15,34 0 1,-34 0 15,-1 0-15,35 0-1,-34 0-15,34 0 16,1 0 0,-1 0 15,-34 0-31,34 0 15,-35 0 1,1 0-16,-1 0 47,0 0 0,1 0-16,-72-35 110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5:45:12"/>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0 180 0,'35'0'47,"0"0"-32,1-35-15,-1 35 0,0 0 16,0 0 0,1 0-16,-1 0 15,35 0-15,1 0 16,0 0 0,-36 0-16,35 0 15,1 0-15,35 0 16,0-35-16,-71 35 15,0 0-15,36 0 16,-36 0-16,0 0 16,36 0-16,-1 0 15,1 0-15,35 0 0,-36 0 16,-34 0-16,69 0 16,-69 0-16,70-35 15,-71 35-15,35 0 16,-34 0-16,-1 0 15,36 0-15,-36 0 16,35 0-16,-34 0 16,-1 0-16,0 0 15,1 0-15,-1 0 16,0 0-16,36 0 16,-1 0-16,-35 0 31,1 0-31,-1 0 15,71 0-15,-71 0 0,0 0 16,1 0 0,34 0-16,-35 0 15,36 0-15,-36 0 16,36 0 0,-36 0-16,0 0 15,36 0-15,-36 0 16,1 0-16,-1 0 15,35 0-15,1 0 16,0 0-16,34 0 16,1 0-16,35 0 15,-35 0-15,-35 0 16,-1 0-16,36 0 0,-35 0 16,70 0-16,-71 0 15,36 0-15,-35 0 16,35 0-16,-36 0 15,1 0-15,70 0 16,-106 0-16,106 0 16,-35 0-1,-36 0-15,1 0 16,70 0-16,-106 0 16,36 0-16,0 0 15,-36 0-15,0 0 16,0 0-16,36 0 0,-36 0 15,36 0-15,-1 0 16,-34 0-16,-1 0 16,0 0-16,36 0 15,-36 0-15,36 0 16,-1 0-16,1 0 16,34 0-16,-69 0 15,34 0-15,71 0 16,-105 0-16,70 0 15,-36 0-15,-35 0 16,71 0-16,-35 0 16,35 0-16,-1 0 15,-34 0-15,70 0 16,-70 0-16,-36 0 0,35 0 16,1 0-16,0 0 15,-1 0 1,1 0-16,105 0 15,-70 0-15,-71 0 16,1 0-16,-1 0 16,0 0-16,0 0 15,36 0-15,-36 0 16,0 0-16,1 0 16,34 0-16,1 0 15,-36 0-15,36 0 16,-36 0-16,71 0 15,-36 0-15,1 0 16,-1 0-16,1 0 16,0 0-16,-36 0 15,0 0-15,0 0 16,1 0 0,-1 0-16,0 0 15,36 0-15,-1 0 16,-34 0-1,-1 0-15,0 0 16,0 0-16,1 0 16,-1 0-1,0 0-15,1 0 16,-1 0-16,0 0 0,0 0 16,1 0-1,-1 0-15,0 0 16,0 0-16,1 0 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08:34:07"/>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4 0,'36'0'297,"-1"0"-266,0 0-31,1 0 16,-1 0-16,0 0 46,0 0-30,1 0 0,-1 0-1,0 0 17,0 0-32,1 0 31,-1 0-16,0 0-15,1 0 16,-1 0-16,0 0 16,36 0-1,-36 0-15,0 0 16,1 0-16,-1 36 16,0-36-16,-35 35 15,35 0-15,1-35 0,-1 35 16,0-35-16,-35 36 15,36-1-15,-1-35 16,0 0 0,36 0-1,-1 35-15,-35-35 16,36 36-16,0-36 16,-36 0-1,0 0 1,0 0-1,1 0 1,-1 0 0,0 0-1,36 0 1,-36 0 31,0 0-47,36-36 31,-36 36-15,0 0-1,1 0-15,-1 0 32,0 0-32,1 0 15,-1 0 1,0 0-16,0 0 0,1 0 31,-1 0-15,0 0-1,1 0 1,-1 0 0,0-70 15,-35 34 0,35 36-31,1 0 31,-1-35 1,0 35-1,0 0 16,36 0 0,-36 0-16,1 0-31,-1 0 15,0 0-15,36-35 0,-36 35 16,0 0 0,0 0-16,36 0 15,-36 0-15,1 0 16,-1 0 31,-35-35 62</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08:34:25"/>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8678 359 0,'-106'0'187,"-105"-35"-187,-1 35 0,-35-36 16,35 36-16,71 0 16,-35 0-16,70 0 15,0 0-15,0 0 16,36 0-16,-1 0 0,1 0 16,34 0-16,1 0 15,0 0-15,-106-70 78,105 34-62,1 36 31,0 0-32,0 0 1,-1 0-16,1 0 16,-36 0-16,36 0 15,0 0-15,-36 0 16,36 0-16,-35 0 16,34 0-16,1 0 0,0 0 15,35-35-15,-36 35 31,1 0 1,0 0 15,0 0-47,-1 0 15,-34 0 1,34 0-1,-34 0-15,-1 0 16,1 0-16,34 0 0,-34 0 16,35 0-1,-1 0-15,1 0 32,0 0-17,0 0 32,-1 0-31,1 0-16,0 0 15,-1 0 1,1 0-16,-35 0 16,34 0-16,-34 0 15,35 0-15,-1 0 16,1 0-16,0 0 15,-1 0 1,-34 0 0,35 0-16,-1 0 15,1 0-15,-36 0 16,36 0-16,0 0 16,0 0-1,-1 0-15,1 0 0,-36 0 16,36 0-16,0 0 15,-36 0 1,36 0-16,-35 0 16,34 0-16,1 0 0,0 0 15,-1 0-15,1 0 16,0 0-16,0 0 16,-1 0-16,1 0 15,0 0-15,0 0 16,-1 0-16,1 0 15,0 0-15,-1 0 16,1 0-16,0 0 16,0 0-16,-1 0 15,1 0-15,0 0 0,-1 0 32,-34 0-32,-1 0 15,36 0 1,-36 0-16,36 0 15,0 0 1,0 0 0,-1 0-16,1 0 15,0 0-15,0 0 0,-1 0 16,1 0 0,-36 0-1,36 0-15,0 0 16,0 0-16,-1 0 15,1 0-15,0 0 16,-36 0 0,36 0-1,0 0-15,-1 0 16,-34 0-16,-1 0 16,36 0-16,0 0 15,-1 0-15,-34 0 16,35 0-16,-1 0 0,1-35 15,-36 35-15,1 0 16,-1 0 0,36 0-16,-35 0 15,34-35-15,1 35 16,-36-36-16,1 36 0,35 0 16,-1 0-16,-34-35 15,35 35-15,-36 0 16,0 0-16,1 0 15,35 0-15,-36 0 16,36 0-16,-1 0 16,1 0-16,-35 0 15,34 0 1,1 0-16,0 0 16,-1 0-16,1 0 15,35 35-15,-35-35 16,0 0-16,-36 36 15,36-36-15,0 0 0,-1 0 32,1 0-17,0 35 1,70-35 62</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6:29:01"/>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0 301 0,'40'0'141,"0"0"-110,39 0-31,-79-40 16,40 40-16,-1 0 15,1 0-15,0 0 0,0 0 16,-1-40-16,1 40 16,39-39-1,-39 39-15,0 0 16,-1 0-16,1 0 15,0 0 1,-1 0-16,1 0 16,0 0-16,0-40 15,-1 40 1,1 0 0,0 0-16,-1 0 0,1 0 15,0 0-15,-1 0 16,1 0-16,0 0 15,-1 0-15,1 0 16,0 0-16,39 0 16,-39 0-16,39 0 15,-39 0-15,39 0 16,-39 0-16,0 0 16,118 0-16,-118 0 15,39 0 1,-39 0-16,40 0 15,-1 0-15,0 0 16,-39 0-16,0 0 16,-1 0-16,41 0 0,-1 0 15,40 0 1,-40 0-16,1 0 0,-40 0 16,-1 0-16,1 0 15,39 0-15,-39 0 16,39 0-1,-39 0-15,0 0 16,39 0-16,1 0 16,-41 0-16,1 0 15,0 0-15,-1 0 16,41 0-16,-41 0 16,1 0-16,0 0 15,-1 0-15,41 0 0,-41 0 16,1 0-16,0 0 15,79 0 1,40 0-16,-80 0 16,-39 0-16,39 0 15,80 40-15,-80-40 16,40 79-16,0-79 16,-39 0-1,-1 0-15,0 0 16,80 0-16,-79 40 15,-1-40-15,119 0 16,-118 0-16,39 0 16,-40 0-16,1 0 15,-41 0-15,1 0 16,39 0-16,1 0 0,-41 0 16,41 0-16,-1 0 15,0 0-15,-39 0 16,0 0-1,0 0-15,-1 0 16,1 0-16,0 0 16,-1 0-16,1 0 15,0 0 1,-1 0 0,1 0-16,0 0 15,-1 0-15,1 0 16,0 0-16,0 0 15,-1 0-15,1 0 16,0 0-16,-1 0 16,1 0-1,0 0-15,-1 0 16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6:29:07"/>
    </inkml:context>
    <inkml:brush xml:id="br0">
      <inkml:brushProperty name="width" value="0.05" units="cm"/>
      <inkml:brushProperty name="height" value="0.05" units="cm"/>
      <inkml:brushProperty name="color" value="#BE384B"/>
      <inkml:brushProperty name="fitToCurve" value="1"/>
    </inkml:brush>
  </inkml:definitions>
  <inkml:trace contextRef="#ctx0" brushRef="#br0">0 974 0,'39'0'172,"1"0"-157,0 0 1,-1 0 15,1 0-31,0 0 16,0 0 0,-1 0-16,1 0 15,0 0 1,-1 0-1,1 0 1,0 0-16,-1 0 16,1 0-1,0 0-15,-1 0 0,1 0 16,0 0 0,0 0-1,-1 0-15,1 0 16,0 0-16,-1 0 15,1 0-15,0 0 16,-1 0 0,1 0-1,0 0-15,-1 0 0,1 0 16,0 0 0,-1 0-16,1 0 15,0 0-15,39 0 0,1 0 31,-1 0-31,0 40 0,-39-40 16,0 0-16,-1 0 16,1 0-16,0 40 15,39-40 1,1 0-16,-41 0 16,41 0-16,-1 39 15,-39-39-15,-1 0 16,1 0-16,0 0 15,-1 0-15,1 0 16,0 0-16,-1 0 16,1 0-1,39 0-15,1 40 16,-40-40-16,-1 0 16,1 0-16,0 0 15,39 0 1,-39 0-16,-1 0 15,41 40-15,-41-40 16,1 0-16,0 0 16,39 0-1,-39 0-15,0 0 16,-1 0-16,1 0 16,0 0-1,-1 39-15,1-39 16,39 0-16,1 0 0,-41 0 15,1 0 1,0 0-16,39 0 16,-39 0-16,39 0 15,-39 0 1,0 0-16,39 40 16,-39-40-16,-1 0 15,41 0-15,-41 0 16,1 0-1,40 0-15,-41 0 16,41 0-16,-41 0 16,1 0-16,0 0 15,-1 0-15,1 0 0,0 0 16,-1 0-16,1 0 16,0 0-16,39 0 15,-39 0-15,-1 0 16,41 0-16,-1 0 15,1 0 1,-41 0-16,1 0 16,0 0-16,-1 0 15,1 0 1,0 0 0,39 0-16,1 0 15,78 0-15,-118 0 16,39 0-16,1 0 0,-41 0 15,41 0-15,-41 0 16,41 0 0,-41 0-16,41 0 15,-1 0-15,1 0 16,-41 0 0,41 0-16,-1 0 15,-39 0-15,-1 0 16,1 0-16,0 0 15,0 0 1,-1 0-16,1 0 16,0 0-16,-1 0 15,1 0-15,0-40 16,-1 40-16,1 0 16,0 0-16,-1 0 15,-39-39-15,40 39 16,0 0-16,-1-40 15,1 40 1,0-40-16,-1 1 16,1-1-1,0 40 1,0-40-16,-1 1 16,1 39-16,0-40 15,-1 0 1,-39 1-1,0-1 17,0 0-1,0 1 0,0-1 0,0 0-15,0 1 0,0-1 15,0 0 0,0 0 0,0 1-15,-39-1 0,-1 40-16,-39-40 0,39 40 15,-40-39 1,41 39 0,-1-40-16,-39 40 15,-1-40-15,1 40 0,0-39 16,-1-1-1,41 40-15,-80 0 0,39-40 16,40 40-16,1 0 16,-1-39-16,0 39 15,1 0-15,-1 0 16,-39-40-16,39 40 31,0 0-15,1 0-16,-1 0 15,0 0-15,0 0 16,1 0 0,-1 0-16,-39 0 15,39 0-15,0 0 16,1 0 0,-1 0-16,0 0 15,1 0-15,-1 0 16,0 0-16,1 0 15,-1 0 1,0 0 0,1 0-16,-1 0 15,0 0-15,0 0 16,1 0 0,-1 0-16,0 0 15,1 0-15,-1 0 16,0 0-16,1 0 31,-1 40-15,0-40 46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6:29:13"/>
    </inkml:context>
    <inkml:brush xml:id="br0">
      <inkml:brushProperty name="width" value="0.05" units="cm"/>
      <inkml:brushProperty name="height" value="0.05" units="cm"/>
      <inkml:brushProperty name="color" value="#BE384B"/>
      <inkml:brushProperty name="fitToCurve" value="1"/>
    </inkml:brush>
  </inkml:definitions>
  <inkml:trace contextRef="#ctx0" brushRef="#br0">0 284 0,'40'-40'94,"0"40"-79,0 0-15,-1-39 0,1-1 16,0 0 0,-1 40-16,1 0 0,0 0 15,-1 0-15,1 0 16,119-39-16,-80 39 16,0-40-1,-39 40-15,0 0 16,0 0-1,-1 0-15,1 0 0,0 0 16,-1-40 0,1 40-1,0 0 1,-1 0-16,1 0 16,0 0-1,-1 0 1,1 0-1,0 0 1,0 0 0,-1 0-16,1 0 15,0 0-15,-1 0 16,1 0 0,0 0-1,-1 0 16,1 0-15,0 0-16,-1 0 0,1 0 16,0 0-16,-1 40 15,1-40-15,0 0 16,-1 0-16,1 0 16,0 0-16,0 0 31,-1 40-31,1-40 0,0 0 15,-1 0-15,1 0 16,0 0 0,-1 39-16,1-39 15,0 0-15,-1 0 16,41 40-16,-40-40 16,-1 0-1,1 0-15,0 0 0,-1 40 16,1-40-1,0 0-15,-1 0 16,1 0-16,0 0 16,-1 0-16,1 0 15,0 0 1,39 0-16,-39 0 16,-1 39-16,1-39 15,0 0-15,39 0 16,1 0-16,-1 40 15,-39-40-15,39 0 16,-39 0-16,79 40 16,-79-40-16,-1 0 15,41 0-15,-1 39 16,-39-39-16,-1 0 16,41 0-16,-41 0 15,1 0 1,0 0-16,-1 0 15,1 0-15,0 0 16,-1 0 0,41 40-16,-40-40 15,-1 0-15,1 0 16,39 0-16,-39 0 16,0 0-1,39 0-15,-39 40 0,-1-40 16,1 0-16,0 0 15,39 0 1,-39 0-16,39 0 16,1 0-16,-1 0 15,0 0 1,-39 0-16,39 0 16,-39 0-16,0 0 15,-1 0-15,41 0 16,-1 0-16,-39 0 15,39 0-15,1 0 16,-41 0-16,1 0 16,39 0-16,-39 0 15,40 0-15,-41 0 16,1 0-16,0 0 16,-1 0-16,80 0 15,-79 0-15,0 0 16,-1 0-16,1 0 15,0 0 1,-1 0-16,1 0 16,39 0-16,1 0 15,-40 0-15,-1 0 16,41 0 0,-41 0-16,41 0 15,-1 0-15,-39 0 16,-1 0-1,1 0-15,40 0 0,39 0 16,-80 0-16,41 0 16,-1 0-16,0 0 15,1 0-15,-41 0 16,41 0-16,-41 0 16,41 0-16,-40 0 15,39 0-15,-39 0 16,-1 0-1,1 0-15,0 0 16,39 0-16,0 0 16,-39 0-16,0-40 15,0 40 1,-1-40-16,1 40 0,0 0 16,-1 0-16,-39-39 15</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08:30:10"/>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08:30:11"/>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6:29:50"/>
    </inkml:context>
    <inkml:brush xml:id="br0">
      <inkml:brushProperty name="width" value="0.05" units="cm"/>
      <inkml:brushProperty name="height" value="0.05" units="cm"/>
      <inkml:brushProperty name="color" value="#BE384B"/>
      <inkml:brushProperty name="fitToCurve" value="1"/>
    </inkml:brush>
  </inkml:definitions>
  <inkml:trace contextRef="#ctx0" brushRef="#br0">414 1319 0,'40'0'0,"0"0"62,-1 0-62,1 0 16,0 0 0,-1 0-16,1 0 15,0 0-15,0 0 16,-1 0-16,80 0 15,-79 0-15,39 0 16,1 0-16,118 0 16,-79 0-16,0 0 15,0 0-15,80 0 16,-120 0-16,1 0 0,-1 0 16,40 0-16,0 0 15,0 0-15,-40 40 16,1-40-16,39 0 15,79 0-15,-79 0 16,0 0-16,40 0 16,-40 0-16,0 0 15,-39 0-15,-1 0 16,0 39-16,-39-39 16,0 0-16,39 0 15,1 0-15,-41 0 16,1 0-16,79 0 15,-40 0-15,40 0 0,-39 0 16,-40 0-16,39 0 16,0 0-16,40 0 15,-39 0-15,-1 0 16,40 0-16,-40 0 16,1 0-16,-1 0 15,-39 0-15,119 0 16,-80 0-16,-39 0 15,39-39 1,-39 39-16,39 0 16,1-40-16,-41 40 15,1-40-15,0 40 16,-1-39-16,1 39 47,0-40-32,-1 40 1,1 0 0,0-40-16,39 1 15,-79-1 1,40 0 0,-1 1-16,1-1 0,0 0 15,0 40 1,-1 0-16,-39-40 15,40 1-15,0-1 0,-1 0 16,-39 1 0,40 39-16,-40-40 15,0 0 1,0 1 0,0-1-1,0 0 16,0 1-31,0-1 16,-40 0 0,1 0-1,-1 1-15,40-1 0,-40 40 16,1-40 0,-1 40-16,0 0 0,0 0 15,1 0-15,-41 0 16,1-39-1,-119 39-15,79-80 16,-80 80-16,40 0 16,-39-39-1,-159 39-15,238 0 16,-40 0-16,0 0 16,0 0-16,1 0 15,-1 0-15,0 0 16,-39-40-16,39 40 15,40 0-15,-79 0 0,78 0 16,41 0-16,-40 0 16,0 0-16,40 0 15,-1 0-15,1 0 16,-1 0-16,-39 0 16,40 0-16,39 0 15,-79 0-15,40 0 16,-40 0-16,39 0 15,-39 0-15,40 0 16,0 0-16,-1 0 16,-39 0-16,40 0 15,-1 0-15,1 0 0,0 0 16,-1 0 0,1 0-16,0 0 0,39 0 15,0 0-15,-119 0 16,80 0-16,-40 40 15,79-40-15,-39 0 16,39 0 0,1 39-16,-1-39 15,0 0-15,0 40 16,40 0 15,0-1-15,-39 1-1,-1-40-15,40 40 16,0-1-16,0 1 0,0 0 16,0 0-16,0-1 15,-40-39-15,40 40 16,0 0-16,0 39 16,0-39-16,0 39 15,0-39 1,0-1-16,0 1 15,0 0-15,0 0 16,40-1 0,0-39-1,-1 0 1,1 0-16,0 0 0,0 0 16</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4T08:58:02"/>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93 0,'0'40'141,"40"-40"-32,-1 0-93,1 0-16,0 0 31,-1 0 1,1 0-1,0 0-16,-1 0 17,1 0-17,0 0 1,-1 0 0,1 0-1,0 0-15,0 0 16,-1 0-1,1 0 1,0 0 15,-1-40-31,1 40 16,0 0-16,-1 0 16,1 0-1,0 0 1,-1 0-1,1 0 1,0 0-16,-1 0 0,1 0 16,0 0-1,-1 0 1,1 0-16,0 0 16,0 0-1,-1 0-15,1 0 16,0 0-16,-1 0 15,1 0-15,0 0 16,-1 0 0,1 0-1,0 0-15,-1 0 16,1 0-16,0 0 16,0 0-1,-1 0-15,1 0 16,0 0-16,-1 0 15,1 0-15,0 0 32,-1 0-32,1 0 15,0 0-15,-1 0 16,1 0-16,0 0 16,-1 0-1,1 0-15,0 0 16,-1 0-16,1 0 15,0 0 1,0 0-16,-1 0 16,1 0-16,0 0 15,-1 0-15,1 0 16,0 0-16,-1 0 16,1 0-16,0 0 15,-1 0 1,1 0-16,0 0 15,0 0-15,-1 0 16,1 0-16,0 0 31,-1 0-31,1 0 16,0 0-16,-1 0 16,1 0-16,0 0 15,-1 0-15,1 0 16,0 0-16,-1 0 0,1 0 15,0 0 1,-1 0-16,1 0 16,0 0-16,0 0 15,-1 0-15,1 0 16,0 0 0,-1 0-16,1 0 15,0 0-15,-1 0 16,1 0-1,0 0-15,-1 0 16,1 0-16,0 0 16,0 0-1,-1 0-15,41 0 0,-41 0 16,1 0-16,0 0 16,-1 0-1,1 0-15,0 0 16,-1 0-16,1 0 15,0 0-15,-1 0 16,1 0 0,0 0-16,-1 0 15,1 0-15,0 0 16,0 0 0,-1 0-16,1 0 15,0 0-15,-1 0 16,1 0-16,0 0 15,-1 0-15,1 0 16,0 0-16,-1 0 16,1 0-1,0 0-15,0 0 16,-1 0-16,1 0 16,39 40-16,-39-40 15,0 0 1,39 0-16,-39 0 15,-1 0-15,1 0 16,0 0 0,-1 0-16,1 0 15,0 0-15,-1 0 0,1 0 16,0 0 0,0 0-16,-1 0 15,1 0-15,0 40 16,-1-40-1,1 0-15,0 0 16,-1 0-16,1 0 16,0 0-16,-1 0 15,1 0 1,0 0-16,0 0 16,-1 0-16,1 0 15,0 0-15,-1 0 16,1 0-16,0 39 15,-1-39-15,1 0 16,0 0 0,-1 0-16,1 0 15,0 0 1,-1 0-16,1 0 16,0 0 15,-1 0-16,1 0 1,0 0-16,0 0 0,-1 0 31,1 0-31,0 0 16,-1 0 0,1 0-1,0 0-15,-1 0 16,1 0-1,0 0 1,-1 0 15</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4T08:58:07"/>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0 142 0,'39'0'125,"1"0"-110,0 0 1,-1 0-1,1 0 1,0 0 0,-1 0-16,1 0 15,0 0-15,-1 0 16,1 0-16,0 0 16,0 0-1,-1 0-15,1 0 0,39 0 16,1 0-16,-41 0 15,1 0-15,39 0 16,-39 0-16,0 0 16,-1 0-16,41-40 15,-41 40-15,41 0 16,-1 0 0,-39 0-16,39 0 15,-39 0-15,39 0 16,1 0-1,-41 0-15,41 0 16,-40 0-16,39 0 16,0-40-16,1 40 15,-41 0-15,41 0 16,-1 0-16,0 0 16,1 0-16,-1 0 15,1 0 1,-41 0-16,41 0 15,-1 0-15,0 0 16,1 0-16,-41 0 16,1 0-16,0 0 15,0 0-15,-1 0 16,41 0-16,-41 0 16,41 0-1,-1 0-15,-39 0 16,118 0-1,-118 0 1,0 0-16,-1 0 0,41 0 16,-40 0-16,39 0 15,-39 0-15,-1 0 16,1 0-16,39 0 16,1 0-16,-41 0 15,1 0-15,0 0 16,0 0-16,-1 0 15,41 0-15,-41 0 16,41 0-16,-41 0 16,1 0-16,0 0 15,-1 0-15,1 0 16,0 0-16,-1 0 16,41 0-1,-41 0-15,1 0 16,40 0-16,-41 0 15,1 0 1,0 0-16,-1 0 16,1 0-16,0 0 15,-1 0-15,1 0 32</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5:45:15"/>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13688 0 0,'0'35'94,"-35"-35"-78,-71 0-16,71 0 15,-1 0-15,-70 0 16,1 0-16,-107 35 16,35 1-16,-34-36 15,70 70-15,-177-70 0,107 35 16,34-35-16,-35 0 16,177 0-16,-141 0 15,-1 36-15,72-36 16,-1 0-16,35 0 15,1 35-15,-1-35 16,1 0-16,-36 0 16,35 0-16,-35 0 15,36 0-15,-1 0 16,1 35-16,-1-35 16,1 0-16,-1 0 15,0 0-15,1 0 16,35 0-16,-36 0 0,1 0 15,-1 0-15,36 0 16,-36 0-16,1 0 16,34 0-16,1 0 15,-36 0-15,36 0 16,-35 0-16,-1 0 16,-35 0-16,36 0 15,-1 0-15,1 0 16,34 0-16,1 0 15,0 0-15,-36 0 16,1 0-16,-1 0 16,1 0-16,-1 0 15,0 0-15,-34 0 16,69 0-16,-34 0 0,-1 0 16,1 0-16,34 0 15,-34 0-15,-1 0 16,1 0-16,-1 0 15,1 0-15,-1 0 16,0 0 0,36 0-16,0 0 15,-106 0-15,106 0 16,-36 0 0,36 0-16,-36 0 15,1 0-15,-1 0 16,36 0-16,-36 0 15,1 0-15,-1 0 16,0 0-16,36 0 16,-35 0-16,-1 0 15,36 0-15,0 0 16,-36 0-16,36 0 16,-36 0-16,1 0 15,-1 0-15,-35 0 16,36 0-1,-1 0-15,1 0 16,-1 0-16,36 0 16,-36 0-16,36 0 15,0 0-15,-107 0 16,107 0-16,-35 0 0,-1 0 16,1 0-16,-1 0 15,-35 0-15,36 0 16,-36 0-16,35 0 15,1 0-15,-1 0 16,1 0-16,-1 0 16,0 0-16,1 0 15,-1 0-15,1 0 16,-1 0-16,36 0 16,0 0-16,-1 0 15,1 0-15,-35 0 16,34 0-16,1 0 15,0 0-15,-1 0 0,1 0 16,-35 0-16,34 0 16,1 0-16,0 0 15,-36 0-15,1 0 16,-1 0-16,36 0 16,-36 0-16,36 0 15,-36 0-15,36 0 16,-35 0-16,-1 0 15,-35 0-15,36 0 16,-1 0-16,1 0 16,-36 0-16,70 0 15,-34 0-15,-36 0 0,36 0 16,-1 0-16,0 0 16,1 0-16,-71 0 15,70 0-15,1 0 16,-1 0-16,-35 0 15,36 0-15,-71 0 16,35 0 0,-35 0-1,70 0-15,36 0 16,-36 0-16,1 0 16,-36 0-1,71 0-15,-71 0 16,35 0-16,1 0 0,-1 0 15,0 0-15,36 0 16,0 0-16,0 0 16,-1 0-1,1 0 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4T08:58:11"/>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0 0,'0'40'16,"0"-1"31,0 1-16,39-40-16,1 0-15,0 0 32,-1 0-32,1 0 15,0 0-15,-1 40 16,1-40-16,0 0 16,-1 0-16,1 0 15,0 0-15,0 0 16,39 39-16,0-39 15,1 40-15,-1-40 16,0 0-16,-39 0 16,0 0-16,-1 0 15,41 0-15,-41 0 16,41 0-16,-40 0 16,-1 0-1,1 0-15,0 0 16,-1 0-16,1 0 15,0 0-15,-1 0 16,1 0 0,0 0-1,-1 0-15,1 0 16,0 0 0,0 0 30,-1 0-30,1 0 0,0 0-16,-1 0 15,1 0 1,0 0-16,-1 0 16,1 0-1,0 0 1,-1 0-16,1 0 31,0 0-31,-1 0 16,1 0-16,0 0 15,-1 0-15,1 0 16,0 0 0,0 0-16,-1 0 15,1 0-15,0 0 16,-1 0-1,1 0-15,0 0 16,-1 0-16,41 0 16,-41 0-16,41 0 15,-40 0-15,39 0 16,-39 0-16,-1 0 16,1 0-1,39 0-15,-39 0 16,0 0-16,39 0 15,0 0 1,1 0-16,-41 0 16,1 0-16,0 0 15,0 0-15,-1 0 16,1 0-16,0 0 16,-1 0-16,41 0 15,-41 0-15,1 0 16,39 0-16,-39 0 15,0 0-15,0 0 16,-1 0-16,1 0 16,0 0-1,-1 0-15,1 0 16,0 0-16,-1 0 16,1 0-1,0 0-15,-1 0 16,1 0-16,0 0 15,-1 0 1,41 0-16,-41 0 16,1 0-16,40 0 0,-41 0 15,41 0 1,-41 0-16,41 0 16,-41 0-16,1 0 15,0 0-15,-1 0 16,41 0-16,-40 0 15,39 0-15,-39 0 16,-1 40-16,1-40 16,0 0-16,39 0 15,-39 0-15,39 0 16,-39 0 0,-1 0-1,1 0-15,39 0 0,1 0 16,-40 0-16,-1 0 15,1 0 1,0 0-16,39 0 16,0 0-16,-39 0 15,0 0 1,-1 39-16,1-39 16,0 0-1,39 0-15,-39 0 0,0 0 16,-1 0-16,41 0 15,-41 0-15,41 0 16,-41 0-16,41 0 16,-41 0-16,41 0 15,-41 0-15,41 0 16,-40 0 0,39 0-16,-39 0 15,-1 0-15,1 0 16,0 0-16,-1 0 15,1 0 1,0 0-16,-1 0 16,1 0-16,0 0 31,0 0-31,-1 0 0,1 0 16,0 0-16,-1 0 15,1 0 1,0 0-16,-1 0 15,1 0 1,0 0 0,-1 0 31</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4T08:58:12"/>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6T16:20:48.838"/>
    </inkml:context>
    <inkml:brush xml:id="br0">
      <inkml:brushProperty name="width" value="0.035" units="cm"/>
      <inkml:brushProperty name="height" value="0.035" units="cm"/>
      <inkml:brushProperty name="fitToCurve" value="1"/>
    </inkml:brush>
  </inkml:definitions>
  <inkml:trace contextRef="#ctx0" brushRef="#br0">0 0 0</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33:38.016"/>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0,'43'0'62,"-1"0"-62,0 0 16,1 0-16,-1 0 15,127 0 1,-42 0-16,43 0 16,-43 0-16,42 0 15,0 0-15,1 0 16,41 0 0,-84 0-16,-42 0 15,84 0-15,-84 0 16,-43 0-16,85 0 15,-42 0-15,0 0 16,42 0-16,-43 0 0,43 0 16,0 0-16,0 0 15,43 0-15,-43 0 16,-43 0-16,43 0 16,-84 0-16,41 0 15,1 0-15,0 0 16,-1 0-1,43 0-15,43 0 16,-43 0-16,-43 0 16,43 0-16,-42 0 15,0 0-15,-1 0 16,1 0 0,-43 0-16,1 0 15,41 0-15,1 0 0,42 0 16,-85 0-16,43 0 15,0 0 1,-1 0 0,-41 0-16,41 0 15,-41 0-15,-1 0 16,0 0-16,43 0 16,-43 0-16,43 0 15,-43 0-15,43 0 16,0 0-16,-1 0 15,-41 0 1,-1 0-16,0 0 16,1 0-1</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33:39.64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46 0,'0'-43'62,"43"43"-46,-1 0-16,0 0 0,1 0 16,-1 0-16,0 0 15,85 0-15,0 0 16,43 0-16,-43 0 15,0 0-15,84 43 16,-126-43-16,0 42 16,42-42-16,-43 0 15,1 0-15,-43 42 16,1-42 0,41 0-16,-41 0 15,41 0-15,1 0 16,0 0-16,-1 0 15,-41 0 1,-1 0-16,0 0 0,1 0 16,-1 0-1</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33:42.35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0 215 0,'42'0'78,"1"0"-78,-1 0 0,0 0 16,1 0 0,-1 0-1,0 0-15,1 0 0,168 0 16,-126 0-16,42 0 15,0-42-15,42 42 16,-42 0-16,0 0 16,0 0-16,0 0 15,43 0-15,-43 0 16,0 0-16,0 0 16,0 0-16,-43 0 15,1 0-15,42 0 16,42 0-16,-84 0 15,42 0-15,0-42 16,0 42-16,-85 0 16,43 0-16,0 0 0,-43 0 15,0 0-15,1-43 16,-1 43-16,0 0 16,1 0-16,-1 0 15,0 0-15,1-42 16,-1 42-1,0 0-15,1 0 16,-1 0-16,0 0 16,1 0-16,-1-42 15,0 42 1,1 0-16,-1 0 16,0 0-1</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33:43.87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0,'42'0'78,"0"0"-62,1 0-16,-1 0 0,0 0 15,1 0-15,-1 0 16,85 0-16,85 0 16,42 0-16,-85 0 15,43 0-15,-43 0 16,43 0-1,-85 0-15,0 0 16,42 0-16,0 0 16,-126 0-16,-1 0 15,43 0 1,-43 0-16,0 0 16,43 0-16,0 0 15,-43 0-15,43 0 0,-43 0 16,43 0-16,-43 0 15,0 0-15,1 0 94</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33:47.23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85 0,'85'0'62,"-43"0"-46,85 0-16,-42-42 15,-1 42 1,170-43-16,85 43 0,0 0 16,-212 0-16,127 0 15,0 0-15,42 0 16,-42 0-16,0 0 15,-85 0-15,43 0 16,-85 0-16,-42 0 16,-43 0-16,43 0 15,-1 0 1,1 0-16,84 0 16,1 0-16,-128 0 15,43 0-15,-1 0 16,1 0-16,0 0 15,-43 0-15,85 0 16,-42 0-16,-1 0 16,43 0-16,-42 0 15,0 0-15,-1 0 16,1 0-16,42 0 16,-85 0-1,85 0-15,-42 0 16,0 0-16,-1 0 15,43 0-15,-42 0 0,0 0 16,-1 0-16,43 0 16,-42 0-16,0 0 15,-1 0-15,86 0 16,-86 0-16,43 0 16,-84 0-16,41 0 15,1 0-15,-43 0 16,1 0-16,-1 0 15,0 0 1,1 0-16,-1 0 16,0 0-16,1 0 31,-1 0 47</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33:52.913"/>
    </inkml:context>
    <inkml:brush xml:id="br0">
      <inkml:brushProperty name="width" value="0.035" units="cm"/>
      <inkml:brushProperty name="height" value="0.035" units="cm"/>
      <inkml:brushProperty name="color" value="#ED1C24"/>
      <inkml:brushProperty name="fitToCurve" value="1"/>
    </inkml:brush>
  </inkml:definitions>
  <inkml:trace contextRef="#ctx0" brushRef="#br0">0 1911 0,'0'-43'15,"43"43"1,-1 0-16,0 0 16,1 0-16,-1 0 15,0 0-15,128 0 16,-1 0-16,-42 0 16,42-42-16,1 42 0,-86 0 15,128 0-15,-170 0 16,170 0-16,-85-42 15,-42 42-15,42 0 16,-43 0-16,-41 0 16,84-43-16,-43 1 15,-41 42-15,41-42 16,1-1-16,0 1 16,42-43-16,-85 43 15,43-43-15,-43 43 16,43-43-16,-43 43 15,0-43-15</inkml:trace>
  <inkml:trace contextRef="#ctx0" brushRef="#br0" timeOffset="538">889 48 0,'-42'0'0,"0"42"15,-1-42-15,1 0 16,42 43-16,-42-1 16,-1-42-16,1 42 15,0 1-15,-1-1 16,43 0-1,0 1-15</inkml:trace>
  <inkml:trace contextRef="#ctx0" brushRef="#br0" timeOffset="1655">508 302 0,'85'-42'0,"-43"42"16,43-43-16,-43 43 15,1 0 1,-1-42-16,0 42 0,128-42 16,-128 42-16,85-43 15,-85 43-15,1 0 16,41-42-16,-41 42 15,-1 0-15,43 0 16,-43 0-16,85-42 16,0 42-16,-42 0 15,42 0-15,-43 0 16,-41 0-16,-1 0 16,0 0-16,1 42 31,-1 0-31,0 1 0,1-1 15,-1 0-15,0 1 16,1-1-16,-1 0 16,0 1-1,43 41-15,-43 1 16,128 127-16,-128-128 16,-42-41-16,42-1 15,-42 0 1,43 1-16,-43-1 47,0 0-47,0 1 0,0-1 15,0 0 1,0 1-16,-43-1 16,43 0-16,-42 1 15,0-1-15,-1-42 16,1 42-1,0 1 1,-1-43-16,1 42 16,0-42-16,-1 0 15,1 0-15,0 42 16,-1-42 0,-41 0-1,-1 43-15,43-43 16,-170 0-16,127 0 15,1 0-15,-43 42 16,-43-42-16,43 42 0,0-42 16,0 0-16,-42 0 15,42 43-15,42-43 16,1 0-16,41 0 16</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33:56.143"/>
    </inkml:context>
    <inkml:brush xml:id="br0">
      <inkml:brushProperty name="width" value="0.035" units="cm"/>
      <inkml:brushProperty name="height" value="0.035" units="cm"/>
      <inkml:brushProperty name="color" value="#ED1C24"/>
      <inkml:brushProperty name="fitToCurve" value="1"/>
    </inkml:brush>
  </inkml:definitions>
  <inkml:trace contextRef="#ctx0" brushRef="#br0">0 383 0,'0'43'78,"43"-43"-78,-1 0 0,0 0 16,1 0-1,-1 0-15,0 0 16,43 0-16,42 0 16,0 0-16,85-85 0,-85 85 15,0-42-15,84-1 16,-84 43-16,127-42 16,-84 42-16,-1-42 15,-42 42-15,42 0 16,-42 0-16,-42 0 15,42 0-15,-42 0 16,-1 0-16,1-43 16,42 43-16,0 0 15,-42 0-15,-1 0 16,43 0-16,-42 0 16,0 0-16,42 0 0,-43 0 15,43 0-15,43 0 16,-86 0-16,43-42 15,-42 42-15,0 0 16,-1 0-16,-41 0 16,-1 0-1,0 0-15,1 0 16,-1 0-16,0 0 16,1 0-1,-1 0-15,0 0 16,1 0-16,-1 0 15,0 0-15,1 0 16,41-42-16,-41 42 16,41 0-16,-41 0 15,-1 0-15,43 0 16,-43 0 0,0 0-16,1 0 15,-1 0-15,0-43 16,1 43-1,-1 0-15,0 0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5:54:13"/>
    </inkml:context>
    <inkml:brush xml:id="br0">
      <inkml:brushProperty name="width" value="0.05" units="cm"/>
      <inkml:brushProperty name="height" value="0.05" units="cm"/>
      <inkml:brushProperty name="color" value="#BE384B"/>
      <inkml:brushProperty name="fitToCurve" value="1"/>
    </inkml:brush>
  </inkml:definitions>
  <inkml:trace contextRef="#ctx0" brushRef="#br0">469 0 0,'0'35'109,"0"-1"-77,0 1-17,-35 0-15,35 0 16,0-1-1,-34-34-15,34 35 16,-35 0 0,35 0-16,0 0 15,-35-1 1,35 1 0,-35 0-16,35 0 31,0 0-31,0-1 15,0 1-15,-35 0 16,35 0 0,-34 0-16,34-1 15,0 1 1,-35 0-16,35 0 16,-35 0-1,35-1 1,0 1-16,0 0 15,-35 0-15,35 0 32,0-1-32,0 1 15,-35 0-15,35 0 16,0 0 0,0-1-1,0 1 1,0 0-16,0 0 15,0-1 1,0 1-16,0 0 16,0 0-1,0 0 1,-34-1-16,34 1 16,0 0-1,0 0 1,0 0-1,0-1-15,0 1 16,0 0 0,0 0-1,0 0-15,0-1 16,0 1 0,0 0-16,0 0 15,0 0-15,0-1 31,0 1-31,0 0 16,0 0 0,0 0-16,0-1 31,0 1-31,0 0 16,0 0-16,0 0 15,0-1-15,0 1 31,0 0-15,0 0-16,0 0 16,0-1-1,0 1-15,0 0 32,0 0-17,0-1 1,0 1-16,0 0 15,0 0 1,0 0 15,0-1-31,34 1 16,-34 0 0,35 0-16,-35 0 31,35-1-31,-35 1 15,0 0 1,35 0-16,-35 0 16,35-35-1,-35 34 17,34 1-32,-34 0 31,0 0-16,35 0 1,0-1 0,0-34-1,0 35 17,-1-35-1,1 0 0,0 35 16,0-35-31,0 0 15,-1 0 0,1 0 0,0 0 47,0 0 1,0-35-48,-1 35 0,1-35 0,0-34-15,-35 34 31,35 0-32,-35 0 1,0 1 15,0-1 32,0 0-32,0 0 32,0 0-17,0 1 1,35-1-31,-35 0 0,0 0-1,0 0 1,34 1-1,-34-1 1,35 35 0,-35-35-16,0 0 15,0 0 1,35 1 0,-35-1-1,0 0 1,35 35-1,-35-35 32,0 1-15,0-1-17,35 0 1,-35 0 31,0 0-32,0 1 32,0-1-47,0 0 47,0 0-16,0 0-15,0 1 0,0-1 30,0 0-46,0 0 16,0 0 15,0 1-15,0-1 0,0 0 30,0 0-30,0 0 15,0 1-31,0-1 16,0 0 15,0 0-31,0 0 31,0 1-31,0-1 16,0 0 0,0 0-1,0 0 1,0 1 0,0-1-1,0 0-15,0 0 16,0 0-1,0 1 1,0-1 0,0 0-1,0 0-15,0 1 16,0-1 0,0 0-1,0 0 1,0 0-1,0 1 1,0-1 0,0 0-1,0 0-15,0 0 16,0 1 0,0-1-16,0 0 15</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34:01.184"/>
    </inkml:context>
    <inkml:brush xml:id="br0">
      <inkml:brushProperty name="width" value="0.035" units="cm"/>
      <inkml:brushProperty name="height" value="0.035" units="cm"/>
      <inkml:brushProperty name="color" value="#ED1C24"/>
      <inkml:brushProperty name="fitToCurve" value="1"/>
    </inkml:brush>
  </inkml:definitions>
  <inkml:trace contextRef="#ctx0" brushRef="#br0">0 85 0,'42'0'62,"0"42"-46,1-42-16,-1 0 15,85 0 1,-42 0-16,126 0 16,-41 0-16,-43 0 15,42 0-15,-42 0 16,0 0-16,0 0 15,0 0-15,-42 0 0,-1 0 16,1 0-16,-43 0 16,1 0-16,-1 0 15,43 0 1,-43 0-16,0 0 16,43 0-16,0 0 15,42 0-15,-43 0 16,-41 0-16,41 0 15,-41 0 1,-1 0-16,43 0 16,42 0-16,-85 0 15,43 0-15,-1 0 16,1 0-16,0 0 16,42 0-16,-85 0 0,0 0 15,1 0-15,-1 0 47,0 0-31,43 0 31,-43-42-16,-42-1 0,0 1-31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34:01.956"/>
    </inkml:context>
    <inkml:brush xml:id="br0">
      <inkml:brushProperty name="width" value="0.035" units="cm"/>
      <inkml:brushProperty name="height" value="0.035" units="cm"/>
      <inkml:brushProperty name="color" value="#ED1C24"/>
      <inkml:brushProperty name="fitToCurve" value="1"/>
    </inkml:brush>
  </inkml:definitions>
  <inkml:trace contextRef="#ctx0" brushRef="#br0">3853 280 0,'-43'-42'15,"1"-1"-15,0 43 31,-1 0-31,1 0 16,0-42-16,-1 42 16,1 0-16,0 0 15,-1 0 1,1 0-16,-43 0 16,1 0-16,-1 0 15,0 0-15,-42 0 16,85 0-16,-85 0 15,85 0-15,-1 0 0,-41 0 16,-1 0-16,0 0 16,43 0-16,-43 0 15,-42 0 1,43 0-16,41 0 16,-41 0-16,-1 0 15,0 0-15,43 0 16,0 0-16,-43 0 15,43 0-15,-43 0 16,43 0-16,-43 0 16,0 0-16,1 0 15,-1 0 1,0 0-16,1 0 16,-1 0-16,0 0 15,1 0-15,41 0 0,1 0 16,0 0-16,-43 0 15,43 0-15,-43 0 16,43 0-16,-1 0 16,1 0-1,0 0-15,-1 0 16,1 0-16,0 0 16,-1 42-1</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4T10:19:09"/>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0 0,'39'0'78</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4T10:19:17"/>
    </inkml:context>
    <inkml:brush xml:id="br0">
      <inkml:brushProperty name="width" value="0.175" units="cm"/>
      <inkml:brushProperty name="height" value="0.35"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4T10:20:36"/>
    </inkml:context>
    <inkml:brush xml:id="br0">
      <inkml:brushProperty name="width" value="0.035" units="cm"/>
      <inkml:brushProperty name="height" value="0.035" units="cm"/>
      <inkml:brushProperty name="color" value="#ED1C24"/>
      <inkml:brushProperty name="fitToCurve" value="1"/>
    </inkml:brush>
  </inkml:definitions>
  <inkml:trace contextRef="#ctx0" brushRef="#br0">40 0 0,'-40'0'31</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48:25.068"/>
    </inkml:context>
    <inkml:brush xml:id="br0">
      <inkml:brushProperty name="width" value="0.035" units="cm"/>
      <inkml:brushProperty name="height" value="0.035" units="cm"/>
      <inkml:brushProperty name="color" value="#ED1C24"/>
      <inkml:brushProperty name="fitToCurve" value="1"/>
    </inkml:brush>
  </inkml:definitions>
  <inkml:trace contextRef="#ctx0" brushRef="#br0">635 0 0,'43'42'141,"-1"1"-125,0-1-16,-42 0 15,43 1 1,-1-1-1,-42 0 1,0 1-16,42-1 16,-42 0-16,0 1 15,43-1 1,-43 0-16,42 1 16,-42-1-16,42 0 15,-42 1-15,43-1 16,-43 0-1,42 1-15,-42-1 16,42 43-16,-42-43 0,43 0 31,-43 1-31,0-1 0,0 0 16,42 1-16,0-1 16,-42 0-1,0 1-15,0-1 16,43 0-16,-43 1 15,0-1 1,0 0-16,0 1 16,42-1-16,-42 0 15,0 1-15,42-43 16,-42 42-16,0 0 16,0 1-16,0-1 15,0 0-15,0 1 16,0-1-1,0 0 1,0 1 0,0-1-16,0 0 0,0 1 15,0-1 1,0 0-16,0 1 16,0-1-16,0 0 15,0 1 1,0-1-1,0 0-15,0 1 16,0-1-16,0 0 16,0 1-1,0-1 1,0 0-16,0 1 16,0-1-16,0 0 15,0 1 1,0-1-16,0 0 15,0 1-15,0-1 16,-42 0-16,42 1 31,-42 41-31,42-41 16,-43-1 0,43 0-16,-42 1 31,42-1 0,-42 0-31,42 1 16,0-1-16,0 0 15,0 1-15,-43-43 16,43 42-16,-42 0 16,42 1-1,-42-1 1,42 0-1,-43 1-15,1-1 16,0 0 0,42 1-1,-43-1-15,43 0 16,0 1 0,-42-1-16,0-42 0,-1 42 15,1 1 1,42-1-16,-42 0 15,-1 1-15,43-1 16,-42 0 0,0 43-16,-1-43 15,1 1-15,0-1 16,-1 0 0,43 1-16,-42-1 0,0 0 15,-1 1-15,1-1 16,0-42-16,-1 42 15,43 1 1,0-1 0,-42 0-16,0 1 31,-1-1 16</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07T07:48:28.525"/>
    </inkml:context>
    <inkml:brush xml:id="br0">
      <inkml:brushProperty name="width" value="0.035" units="cm"/>
      <inkml:brushProperty name="height" value="0.035" units="cm"/>
      <inkml:brushProperty name="color" value="#ED1C24"/>
      <inkml:brushProperty name="fitToCurve" value="1"/>
    </inkml:brush>
  </inkml:definitions>
  <inkml:trace contextRef="#ctx0" brushRef="#br0">2445 0 0,'-42'42'188,"42"0"-173,0 1 1,-42-1-16,42 0 16,-43 1-1,1-1-15,0 0 16,-1 1-1,43-1 1,0 0-16,-42 1 16,42-1-1,-42-42-15,-1 42 16,1 1 0,42-1-16,-42 0 15,42 1 1,-43-1-16,1 0 15,0 1 17,-1-1-1,43 0-15,-42 1-16,0-1 15,-1 0 16,1 43-15,42-43 0,-42 43-1,-1 0 1,1-43 0,0 0-1,-1 1 1,43-1-1,-42 0 1,42 1 0,-42-1-16,42 0 31,-43 1 0,43-1-15,-42 0-16,0 1 15,42-1 1,-43 0 0,1 1-1,0-43 1,42 42 15,-43 0-31,43 1 16,0-1 31,-84 43-32,41-85 17,43 42-1,-42 0-31,0 43 31,-1-43 0,43 1-15,0-1 0,-42 43 15,42-43 0,-42 0-31,42 1 16,-43-1-16,43 0 31,-42 1-15,42-1 15,-42 0-31,42 1 15,0-1-15,0 0 16,-43-42-16,43 43 16,0-1-1,0 0-15,0 1 16,0-1 0,-42 0-16,0 1 31,-1 41-16,43-41 17,-42-1-17,42 0 1,-42 43 0,42-43 15,-43 1-31,43-1 31,-42 0-31,42 1 16,0-1-1,0 0 1,0 1 15,0-1-15,-42 0-1,42 1-15,0-1 32,-43 0-32,43 1 31,0-1-31,0 0 0,-42 1 16,42-1-1,0 0 1,-42 1-1,42-1-15,0 0 16,0 1 0,0-1 15,-43 43-15,43-43-1,0 43 1,0-43-1,0 0-15,0 1 0,0-1 16,0 0-16,0 1 16,0-1-1,0 0 1,0 1 0,0-1-1,0 0 1,0 1 15,0-1-15,0 0-1,0 1 1,0-1 0,0 0-1,0 1 16,0-1-15,0 0 31,0 1-16,0-1 0,0 0-15,43 1 234,-1-1-47,0 0-187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5:54:17"/>
    </inkml:context>
    <inkml:brush xml:id="br0">
      <inkml:brushProperty name="width" value="0.05" units="cm"/>
      <inkml:brushProperty name="height" value="0.05" units="cm"/>
      <inkml:brushProperty name="color" value="#BE384B"/>
      <inkml:brushProperty name="fitToCurve" value="1"/>
    </inkml:brush>
  </inkml:definitions>
  <inkml:trace contextRef="#ctx0" brushRef="#br0">0 0 0,'35'35'32,"-1"0"46,1 0 0,0-1 0,0 1 31,-35 0-15,0 0 0,35-1-94,-35 1 47,0 0-16,0 0 0,0 0-15,34-35 0,-34 34-1,0 1 1,0 0-1,0 0 1,0 0 0,0-1 15,0 1 0,0 0-15,0 0 15,0 0-31,0-1 31,0 1 16,0 0-16,0 0-15,0 0 15,0-1 1,0 1-17,35 0 16,-35 0 32,0 0-32</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5:54:25"/>
    </inkml:context>
    <inkml:brush xml:id="br0">
      <inkml:brushProperty name="width" value="0.05" units="cm"/>
      <inkml:brushProperty name="height" value="0.05" units="cm"/>
      <inkml:brushProperty name="color" value="#BE384B"/>
      <inkml:brushProperty name="fitToCurve" value="1"/>
    </inkml:brush>
  </inkml:definitions>
  <inkml:trace contextRef="#ctx0" brushRef="#br0">42 926 0,'35'0'187,"-1"0"-187,1-35 16,0 35 0,0 0-1,-1 0 1,1 0-16,0 0 15,0 0-15,0 0 16,-1 0 0,1 0-16,0 0 15,0 0-15,0 0 16,-1 0-16,1 0 16,35 0-1,-1-35-15,-34 35 16,0 0-16,35 0 15,-1 0-15,-34 0 16,0 0 0,0 0-16,-1 0 15,1 0-15,35 0 16,-35 0-16,34 0 16,-34 0-16,35 0 15,-36 0 1,1 0-16,35 0 15,-36 0-15,1 0 16,0 0-16,35 0 16,-36 0-16,1 0 15,0 0 1,0 0-16,0 0 16,-1 0-16,1 0 15,0 0 1,0 0-16,0 0 15,-1 0-15,1 0 0,0 0 16,0 35 0,0-35-16,-1 0 15,1 0 1,0 0-16,0 0 16,0 0-16,-1 0 15,1 0-15,0 0 16,0 0-16,0 0 31,-1 0-31,1 0 16,0 0-16,0 0 15,-1 0-15,1 0 16,0 0 0,0 0-16,0 0 0,-1 0 15,1 0 1,0 35-1,0-35 1,0 0-16,-1 0 16,1 0-1,0 0-15,0 0 16,0 0-16,-1 0 16,1 0-1,0 0-15,0 0 63,0 0-48,-1 0 1,1 0 0,0 0-16,0 0 0,-35-35 31,35 0-16,-1 0-15,1 0 16,0 1 0,-35-1-1,35 0 1,-35-35 0,0 36 15,0-1-16,0 0 32,0 0-47,-35 0 32,0 1-17,0-1 16,1 0 1,-1 35 46,0-35-78,0 35 31,0 0-31,1-35 16,-1 35-16,0-34 15,0 34 1,0 0-16,1 0 16,-1 0 15,0-35-31,0 35 15,0 0-15,1 0 16,-1 0-16,0-35 16,0 35-16,0 0 15,-34 0-15,34-35 16,-35 35-16,36 0 16,-1 0-16,0 0 15,0 0-15,1 0 16,-36 0-16,35 0 15,0 0-15,35-35 16,-34 35-16,-1 0 0,-35 0 16,35 0-16,1 0 15,-1 0 1,0 0-16,0 0 16,0 0-16,1 0 15,-1 0-15,35-34 16,-35 34-16,0 0 15,0 0-15,1 0 16,-1 0-16,0 0 16,0 0-1,0 0-15,1 0 16,-1 0-16,0 0 16,0-35-16,0 35 31,1 0-16,-1 0 1,0 0 0,0 0-1,1 0-15,-1 0 32,0 0-17,0 0 1,0 0-1,1 0 1,-1 0 0,0 0-1,0 0 1,0 0 0,1 0-1,-1 0 1,0 0-1,0 0 17,0 0-32,1 0 15,-1 0 1,0 0 15,0 0 0,0 0-15,1 0 0,-1 0-16,0 0 15,0 0 1,0 0 15,1 35-15,-1-35-16,0 0 15,0 0 1,0 34 0,1-34 15,-1 0-15,0 0 62,0 35-47,0 0 63,35 0-32,-34 0-15,-1-1 0,0 1-16,0 0 0,35 0 16,-34 0-47,34-1 32,-35 1-17,35 0 32,-35 0 31,35 0 16,0-1-32,0 1-15,0 0-31,0 0 15,0 0 79,35-1-48,0 1 47</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5:54:32"/>
    </inkml:context>
    <inkml:brush xml:id="br0">
      <inkml:brushProperty name="width" value="0.05" units="cm"/>
      <inkml:brushProperty name="height" value="0.05" units="cm"/>
      <inkml:brushProperty name="color" value="#BE384B"/>
      <inkml:brushProperty name="fitToCurve" value="1"/>
    </inkml:brush>
  </inkml:definitions>
  <inkml:trace contextRef="#ctx0" brushRef="#br0">0 0 0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6:26:55"/>
    </inkml:context>
    <inkml:brush xml:id="br0">
      <inkml:brushProperty name="width" value="0.05" units="cm"/>
      <inkml:brushProperty name="height" value="0.05" units="cm"/>
      <inkml:brushProperty name="color" value="#BE384B"/>
      <inkml:brushProperty name="fitToCurve" value="1"/>
    </inkml:brush>
  </inkml:definitions>
  <inkml:trace contextRef="#ctx0" brushRef="#br0">243 0 0,'-40'0'16,"1"0"-16,-41 40 15,41 0-15,-1-40 16,40 39-16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28.34646" units="1/dev"/>
        </inkml:channelProperties>
      </inkml:inkSource>
      <inkml:timestamp xml:id="ts0" timeString="2020-06-03T16:27:22"/>
    </inkml:context>
    <inkml:brush xml:id="br0">
      <inkml:brushProperty name="width" value="0.05" units="cm"/>
      <inkml:brushProperty name="height" value="0.05" units="cm"/>
      <inkml:brushProperty name="color" value="#BE384B"/>
      <inkml:brushProperty name="fitToCurve" value="1"/>
    </inkml:brush>
  </inkml:definitions>
  <inkml:trace contextRef="#ctx0" brushRef="#br0">0 357 0,'0'-39'16,"0"-1"-16,0 0 15,0 0-15,0 1 16,0-1-16,0 0 31,0 1-31,0-1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19E95B-2B1A-4DD6-A915-145A492239F3}" type="datetimeFigureOut">
              <a:rPr lang="zh-CN" altLang="en-US" smtClean="0"/>
              <a:t>2020/6/11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0AF5D7-C9F5-40C5-9142-1CE77BCDF62F}" type="slidenum">
              <a:rPr lang="zh-CN" altLang="en-US" smtClean="0"/>
              <a:t>‹#›</a:t>
            </a:fld>
            <a:endParaRPr lang="zh-CN" altLang="en-US"/>
          </a:p>
        </p:txBody>
      </p:sp>
    </p:spTree>
    <p:extLst>
      <p:ext uri="{BB962C8B-B14F-4D97-AF65-F5344CB8AC3E}">
        <p14:creationId xmlns:p14="http://schemas.microsoft.com/office/powerpoint/2010/main" val="342953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pad.zol.com.cn/433/4331279_5.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通过上述对流程的简单介绍，我们对特征工程有了一个初步的了解，下面我们将通过鸢尾花数数据集，我们将进行简单的相关处理，得到鸢尾花的分类</a:t>
            </a:r>
          </a:p>
        </p:txBody>
      </p:sp>
      <p:sp>
        <p:nvSpPr>
          <p:cNvPr id="4" name="灯片编号占位符 3"/>
          <p:cNvSpPr>
            <a:spLocks noGrp="1"/>
          </p:cNvSpPr>
          <p:nvPr>
            <p:ph type="sldNum" sz="quarter" idx="5"/>
          </p:nvPr>
        </p:nvSpPr>
        <p:spPr/>
        <p:txBody>
          <a:bodyPr/>
          <a:lstStyle/>
          <a:p>
            <a:fld id="{A11FC198-2D83-4DFC-8CDD-7D23AF44D411}" type="slidenum">
              <a:rPr lang="zh-CN" altLang="en-US" smtClean="0"/>
              <a:t>6</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https://www.cntofu.com/book/170/docs/14.md</a:t>
            </a:r>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t>31</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通过上述对流程的简单介绍，我们对特征工程有了一个初步的了解，下面我们将通过鸢尾花数数据集，我们将进行简单的相关处理，得到鸢尾花的分类</a:t>
            </a:r>
          </a:p>
        </p:txBody>
      </p:sp>
      <p:sp>
        <p:nvSpPr>
          <p:cNvPr id="4" name="灯片编号占位符 3"/>
          <p:cNvSpPr>
            <a:spLocks noGrp="1"/>
          </p:cNvSpPr>
          <p:nvPr>
            <p:ph type="sldNum" sz="quarter" idx="5"/>
          </p:nvPr>
        </p:nvSpPr>
        <p:spPr/>
        <p:txBody>
          <a:bodyPr/>
          <a:lstStyle/>
          <a:p>
            <a:fld id="{A11FC198-2D83-4DFC-8CDD-7D23AF44D411}" type="slidenum">
              <a:rPr lang="zh-CN" altLang="en-US" smtClean="0"/>
              <a:t>32</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处理过特征和目标的问题，最后我们需要将得到的初步模型进一步优化。</a:t>
            </a:r>
          </a:p>
          <a:p>
            <a:r>
              <a:rPr lang="zh-CN" altLang="en-US" dirty="0"/>
              <a:t>工具上一般选择的是</a:t>
            </a:r>
            <a:r>
              <a:rPr lang="en-US" altLang="zh-CN" dirty="0" err="1"/>
              <a:t>GridSearch</a:t>
            </a:r>
            <a:endParaRPr lang="en-US" altLang="zh-CN" dirty="0"/>
          </a:p>
          <a:p>
            <a:r>
              <a:rPr lang="zh-CN" altLang="en-US" dirty="0"/>
              <a:t>调参顺序建议先调节影响大的参数，最后是影响小的参数，这样顺序更为方便</a:t>
            </a:r>
          </a:p>
          <a:p>
            <a:r>
              <a:rPr lang="zh-CN" altLang="en-US" dirty="0"/>
              <a:t>就例如随机深林</a:t>
            </a:r>
          </a:p>
        </p:txBody>
      </p:sp>
      <p:sp>
        <p:nvSpPr>
          <p:cNvPr id="4" name="灯片编号占位符 3"/>
          <p:cNvSpPr>
            <a:spLocks noGrp="1"/>
          </p:cNvSpPr>
          <p:nvPr>
            <p:ph type="sldNum" sz="quarter" idx="5"/>
          </p:nvPr>
        </p:nvSpPr>
        <p:spPr/>
        <p:txBody>
          <a:bodyPr/>
          <a:lstStyle/>
          <a:p>
            <a:fld id="{A11FC198-2D83-4DFC-8CDD-7D23AF44D411}" type="slidenum">
              <a:rPr lang="zh-CN" altLang="en-US" smtClean="0"/>
              <a:t>33</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得到的模型需要进一步验证，并最好能持续化使用，这样更为便捷便于使用</a:t>
            </a:r>
          </a:p>
        </p:txBody>
      </p:sp>
      <p:sp>
        <p:nvSpPr>
          <p:cNvPr id="4" name="灯片编号占位符 3"/>
          <p:cNvSpPr>
            <a:spLocks noGrp="1"/>
          </p:cNvSpPr>
          <p:nvPr>
            <p:ph type="sldNum" sz="quarter" idx="5"/>
          </p:nvPr>
        </p:nvSpPr>
        <p:spPr/>
        <p:txBody>
          <a:bodyPr/>
          <a:lstStyle/>
          <a:p>
            <a:fld id="{A11FC198-2D83-4DFC-8CDD-7D23AF44D411}" type="slidenum">
              <a:rPr lang="zh-CN" altLang="en-US" smtClean="0"/>
              <a:t>34</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http://pad.zol.com.cn/433/4331279_5.html</a:t>
            </a:r>
            <a:endParaRPr lang="zh-CN" altLang="en-US" dirty="0"/>
          </a:p>
        </p:txBody>
      </p:sp>
      <p:sp>
        <p:nvSpPr>
          <p:cNvPr id="4" name="灯片编号占位符 3"/>
          <p:cNvSpPr>
            <a:spLocks noGrp="1"/>
          </p:cNvSpPr>
          <p:nvPr>
            <p:ph type="sldNum" sz="quarter" idx="10"/>
          </p:nvPr>
        </p:nvSpPr>
        <p:spPr/>
        <p:txBody>
          <a:bodyPr/>
          <a:lstStyle/>
          <a:p>
            <a:fld id="{860AF5D7-C9F5-40C5-9142-1CE77BCDF62F}" type="slidenum">
              <a:rPr lang="zh-CN" altLang="en-US" smtClean="0"/>
              <a:t>36</a:t>
            </a:fld>
            <a:endParaRPr lang="zh-CN" altLang="en-US"/>
          </a:p>
        </p:txBody>
      </p:sp>
    </p:spTree>
    <p:extLst>
      <p:ext uri="{BB962C8B-B14F-4D97-AF65-F5344CB8AC3E}">
        <p14:creationId xmlns:p14="http://schemas.microsoft.com/office/powerpoint/2010/main" val="1996301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那什么是特征选择呢？</a:t>
            </a:r>
          </a:p>
          <a:p>
            <a:r>
              <a:rPr lang="zh-CN" altLang="en-US" dirty="0"/>
              <a:t>特征选择是指从全部的数据特征中选取合适的特征，从而确保模型变得更好。</a:t>
            </a:r>
          </a:p>
          <a:p>
            <a:r>
              <a:rPr lang="zh-CN" altLang="en-US" dirty="0"/>
              <a:t>有些同学会觉得，特征越多不是更准确吗？，事实上并不是，入托所示，维度即特征过多，训练模型的时间更长更复杂，反而不利于特征表现</a:t>
            </a:r>
          </a:p>
        </p:txBody>
      </p:sp>
      <p:sp>
        <p:nvSpPr>
          <p:cNvPr id="4" name="灯片编号占位符 3"/>
          <p:cNvSpPr>
            <a:spLocks noGrp="1"/>
          </p:cNvSpPr>
          <p:nvPr>
            <p:ph type="sldNum" sz="quarter" idx="5"/>
          </p:nvPr>
        </p:nvSpPr>
        <p:spPr/>
        <p:txBody>
          <a:bodyPr/>
          <a:lstStyle/>
          <a:p>
            <a:fld id="{A11FC198-2D83-4DFC-8CDD-7D23AF44D411}" type="slidenum">
              <a:rPr lang="zh-CN" altLang="en-US" smtClean="0"/>
              <a:t>7</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首先需要对数据本身的取值进行处理，将数据进项特征选择，常用方法如下</a:t>
            </a:r>
          </a:p>
        </p:txBody>
      </p:sp>
      <p:sp>
        <p:nvSpPr>
          <p:cNvPr id="4" name="灯片编号占位符 3"/>
          <p:cNvSpPr>
            <a:spLocks noGrp="1"/>
          </p:cNvSpPr>
          <p:nvPr>
            <p:ph type="sldNum" sz="quarter" idx="5"/>
          </p:nvPr>
        </p:nvSpPr>
        <p:spPr/>
        <p:txBody>
          <a:bodyPr/>
          <a:lstStyle/>
          <a:p>
            <a:fld id="{A11FC198-2D83-4DFC-8CDD-7D23AF44D411}" type="slidenum">
              <a:rPr lang="zh-CN" altLang="en-US" smtClean="0"/>
              <a:t>8</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t>12</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t>13</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如何衡量选取数据是否和目标有关呢？</a:t>
            </a:r>
          </a:p>
          <a:p>
            <a:r>
              <a:rPr lang="zh-CN" altLang="en-US" dirty="0"/>
              <a:t>主要有以下两种方法</a:t>
            </a:r>
          </a:p>
        </p:txBody>
      </p:sp>
      <p:sp>
        <p:nvSpPr>
          <p:cNvPr id="4" name="灯片编号占位符 3"/>
          <p:cNvSpPr>
            <a:spLocks noGrp="1"/>
          </p:cNvSpPr>
          <p:nvPr>
            <p:ph type="sldNum" sz="quarter" idx="5"/>
          </p:nvPr>
        </p:nvSpPr>
        <p:spPr/>
        <p:txBody>
          <a:bodyPr/>
          <a:lstStyle/>
          <a:p>
            <a:fld id="{A11FC198-2D83-4DFC-8CDD-7D23AF44D411}" type="slidenum">
              <a:rPr lang="zh-CN" altLang="en-US" smtClean="0"/>
              <a:t>15</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通过上述对流程的简单介绍，我们对特征工程有了一个初步的了解，下面我们将通过鸢尾花数数据集，我们将进行简单的相关处理，得到鸢尾花的分类</a:t>
            </a:r>
          </a:p>
        </p:txBody>
      </p:sp>
      <p:sp>
        <p:nvSpPr>
          <p:cNvPr id="4" name="灯片编号占位符 3"/>
          <p:cNvSpPr>
            <a:spLocks noGrp="1"/>
          </p:cNvSpPr>
          <p:nvPr>
            <p:ph type="sldNum" sz="quarter" idx="5"/>
          </p:nvPr>
        </p:nvSpPr>
        <p:spPr/>
        <p:txBody>
          <a:bodyPr/>
          <a:lstStyle/>
          <a:p>
            <a:fld id="{A11FC198-2D83-4DFC-8CDD-7D23AF44D411}" type="slidenum">
              <a:rPr lang="zh-CN" altLang="en-US" smtClean="0"/>
              <a:t>21</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07C8D50-1526-41AE-A682-A2F7F4EA8AA1}" type="datetime1">
              <a:rPr lang="zh-CN" altLang="en-US" smtClean="0"/>
              <a:t>2020/6/11</a:t>
            </a:fld>
            <a:endParaRPr lang="zh-CN" altLang="en-US"/>
          </a:p>
        </p:txBody>
      </p:sp>
      <p:sp>
        <p:nvSpPr>
          <p:cNvPr id="5" name="页脚占位符 4"/>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34174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85DBB1-7BBF-4004-A6E7-67A2CA581929}" type="datetime1">
              <a:rPr lang="zh-CN" altLang="en-US" smtClean="0"/>
              <a:t>2020/6/11</a:t>
            </a:fld>
            <a:endParaRPr lang="zh-CN" altLang="en-US"/>
          </a:p>
        </p:txBody>
      </p:sp>
      <p:sp>
        <p:nvSpPr>
          <p:cNvPr id="5" name="页脚占位符 4"/>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45161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AAB9411-14D5-4A0D-B9D4-77908B1AF7BA}" type="datetime1">
              <a:rPr lang="zh-CN" altLang="en-US" smtClean="0"/>
              <a:t>2020/6/11</a:t>
            </a:fld>
            <a:endParaRPr lang="zh-CN" altLang="en-US"/>
          </a:p>
        </p:txBody>
      </p:sp>
      <p:sp>
        <p:nvSpPr>
          <p:cNvPr id="5" name="页脚占位符 4"/>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17577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22121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C56B74A-146F-4843-8156-4DB0C14B0E1C}" type="datetime1">
              <a:rPr lang="zh-CN" altLang="en-US" smtClean="0"/>
              <a:t>2020/6/11</a:t>
            </a:fld>
            <a:endParaRPr lang="zh-CN" altLang="en-US"/>
          </a:p>
        </p:txBody>
      </p:sp>
      <p:sp>
        <p:nvSpPr>
          <p:cNvPr id="5" name="页脚占位符 4"/>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058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009658-A44A-4BA0-9CCD-66C0B635C130}" type="datetime1">
              <a:rPr lang="zh-CN" altLang="en-US" smtClean="0"/>
              <a:t>2020/6/11</a:t>
            </a:fld>
            <a:endParaRPr lang="zh-CN" altLang="en-US"/>
          </a:p>
        </p:txBody>
      </p:sp>
      <p:sp>
        <p:nvSpPr>
          <p:cNvPr id="5" name="页脚占位符 4"/>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5525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D7812AE-898A-43A2-97CD-F6944C03B329}" type="datetime1">
              <a:rPr lang="zh-CN" altLang="en-US" smtClean="0"/>
              <a:t>2020/6/11</a:t>
            </a:fld>
            <a:endParaRPr lang="zh-CN" altLang="en-US"/>
          </a:p>
        </p:txBody>
      </p:sp>
      <p:sp>
        <p:nvSpPr>
          <p:cNvPr id="6" name="页脚占位符 5"/>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904587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3095493-FC0E-4D05-9E94-09190C40997A}" type="datetime1">
              <a:rPr lang="zh-CN" altLang="en-US" smtClean="0"/>
              <a:t>2020/6/11</a:t>
            </a:fld>
            <a:endParaRPr lang="zh-CN" altLang="en-US"/>
          </a:p>
        </p:txBody>
      </p:sp>
      <p:sp>
        <p:nvSpPr>
          <p:cNvPr id="8" name="页脚占位符 7"/>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6084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A5D7F9C-7292-40DA-9795-08572187C4B1}" type="datetime1">
              <a:rPr lang="zh-CN" altLang="en-US" smtClean="0"/>
              <a:t>2020/6/11</a:t>
            </a:fld>
            <a:endParaRPr lang="zh-CN" altLang="en-US"/>
          </a:p>
        </p:txBody>
      </p:sp>
      <p:sp>
        <p:nvSpPr>
          <p:cNvPr id="4" name="页脚占位符 3"/>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6977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782788-6162-493E-A651-DA9CD50698BE}" type="datetime1">
              <a:rPr lang="zh-CN" altLang="en-US" smtClean="0"/>
              <a:t>2020/6/11</a:t>
            </a:fld>
            <a:endParaRPr lang="zh-CN" altLang="en-US"/>
          </a:p>
        </p:txBody>
      </p:sp>
      <p:sp>
        <p:nvSpPr>
          <p:cNvPr id="3" name="页脚占位符 2"/>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6082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8468EE3-2341-4722-B02B-2249CBE73243}" type="datetime1">
              <a:rPr lang="zh-CN" altLang="en-US" smtClean="0"/>
              <a:t>2020/6/11</a:t>
            </a:fld>
            <a:endParaRPr lang="zh-CN" altLang="en-US"/>
          </a:p>
        </p:txBody>
      </p:sp>
      <p:sp>
        <p:nvSpPr>
          <p:cNvPr id="6" name="页脚占位符 5"/>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430635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203F945-6F3B-4AFD-ACAE-2AC882520D77}" type="datetime1">
              <a:rPr lang="zh-CN" altLang="en-US" smtClean="0"/>
              <a:t>2020/6/11</a:t>
            </a:fld>
            <a:endParaRPr lang="zh-CN" altLang="en-US"/>
          </a:p>
        </p:txBody>
      </p:sp>
      <p:sp>
        <p:nvSpPr>
          <p:cNvPr id="6" name="页脚占位符 5"/>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3915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802B9-6065-4474-976D-AA90E941640F}" type="datetime1">
              <a:rPr lang="zh-CN" altLang="en-US" smtClean="0"/>
              <a:t>2020/6/11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华工管院</a:t>
            </a:r>
            <a:r>
              <a:rPr lang="en-US" altLang="zh-CN"/>
              <a:t>《</a:t>
            </a:r>
            <a:r>
              <a:rPr lang="zh-CN" altLang="en-US"/>
              <a:t>数据科学</a:t>
            </a:r>
            <a:r>
              <a:rPr lang="en-US" altLang="zh-CN"/>
              <a:t>》</a:t>
            </a:r>
            <a:r>
              <a:rPr lang="zh-CN" altLang="en-US"/>
              <a:t>庄东、宋海涛</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244765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customXml" Target="../ink/ink5.xml"/><Relationship Id="rId18" Type="http://schemas.openxmlformats.org/officeDocument/2006/relationships/image" Target="../media/image14.emf"/><Relationship Id="rId3" Type="http://schemas.openxmlformats.org/officeDocument/2006/relationships/slideLayout" Target="../slideLayouts/slideLayout6.xml"/><Relationship Id="rId7" Type="http://schemas.openxmlformats.org/officeDocument/2006/relationships/customXml" Target="../ink/ink2.xml"/><Relationship Id="rId12" Type="http://schemas.openxmlformats.org/officeDocument/2006/relationships/image" Target="../media/image11.emf"/><Relationship Id="rId17" Type="http://schemas.openxmlformats.org/officeDocument/2006/relationships/customXml" Target="../ink/ink7.xml"/><Relationship Id="rId2" Type="http://schemas.openxmlformats.org/officeDocument/2006/relationships/audio" Target="../media/media6.mp3"/><Relationship Id="rId16" Type="http://schemas.openxmlformats.org/officeDocument/2006/relationships/image" Target="../media/image13.emf"/><Relationship Id="rId1" Type="http://schemas.microsoft.com/office/2007/relationships/media" Target="../media/media6.mp3"/><Relationship Id="rId6" Type="http://schemas.openxmlformats.org/officeDocument/2006/relationships/image" Target="../media/image8.png"/><Relationship Id="rId11" Type="http://schemas.openxmlformats.org/officeDocument/2006/relationships/customXml" Target="../ink/ink4.xml"/><Relationship Id="rId5" Type="http://schemas.openxmlformats.org/officeDocument/2006/relationships/image" Target="../media/image7.emf"/><Relationship Id="rId15" Type="http://schemas.openxmlformats.org/officeDocument/2006/relationships/customXml" Target="../ink/ink6.xml"/><Relationship Id="rId10" Type="http://schemas.openxmlformats.org/officeDocument/2006/relationships/image" Target="../media/image10.emf"/><Relationship Id="rId19" Type="http://schemas.openxmlformats.org/officeDocument/2006/relationships/image" Target="../media/image4.png"/><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8.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customXml" Target="../ink/ink11.xml"/><Relationship Id="rId18" Type="http://schemas.openxmlformats.org/officeDocument/2006/relationships/image" Target="../media/image26.emf"/><Relationship Id="rId3" Type="http://schemas.openxmlformats.org/officeDocument/2006/relationships/slideLayout" Target="../slideLayouts/slideLayout6.xml"/><Relationship Id="rId21" Type="http://schemas.openxmlformats.org/officeDocument/2006/relationships/customXml" Target="../ink/ink15.xml"/><Relationship Id="rId7" Type="http://schemas.openxmlformats.org/officeDocument/2006/relationships/customXml" Target="../ink/ink8.xml"/><Relationship Id="rId12" Type="http://schemas.openxmlformats.org/officeDocument/2006/relationships/image" Target="../media/image23.emf"/><Relationship Id="rId17" Type="http://schemas.openxmlformats.org/officeDocument/2006/relationships/customXml" Target="../ink/ink13.xml"/><Relationship Id="rId25" Type="http://schemas.openxmlformats.org/officeDocument/2006/relationships/image" Target="../media/image4.png"/><Relationship Id="rId2" Type="http://schemas.openxmlformats.org/officeDocument/2006/relationships/audio" Target="../media/media9.mp3"/><Relationship Id="rId16" Type="http://schemas.openxmlformats.org/officeDocument/2006/relationships/image" Target="../media/image25.emf"/><Relationship Id="rId20" Type="http://schemas.openxmlformats.org/officeDocument/2006/relationships/image" Target="../media/image27.emf"/><Relationship Id="rId1" Type="http://schemas.microsoft.com/office/2007/relationships/media" Target="../media/media9.mp3"/><Relationship Id="rId6" Type="http://schemas.openxmlformats.org/officeDocument/2006/relationships/image" Target="../media/image20.png"/><Relationship Id="rId11" Type="http://schemas.openxmlformats.org/officeDocument/2006/relationships/customXml" Target="../ink/ink10.xml"/><Relationship Id="rId24" Type="http://schemas.openxmlformats.org/officeDocument/2006/relationships/image" Target="../media/image30.png"/><Relationship Id="rId5" Type="http://schemas.openxmlformats.org/officeDocument/2006/relationships/image" Target="../media/image19.png"/><Relationship Id="rId15" Type="http://schemas.openxmlformats.org/officeDocument/2006/relationships/customXml" Target="../ink/ink12.xml"/><Relationship Id="rId23" Type="http://schemas.openxmlformats.org/officeDocument/2006/relationships/image" Target="../media/image29.png"/><Relationship Id="rId10" Type="http://schemas.openxmlformats.org/officeDocument/2006/relationships/image" Target="../media/image22.emf"/><Relationship Id="rId19" Type="http://schemas.openxmlformats.org/officeDocument/2006/relationships/customXml" Target="../ink/ink14.xml"/><Relationship Id="rId4" Type="http://schemas.openxmlformats.org/officeDocument/2006/relationships/notesSlide" Target="../notesSlides/notesSlide6.xml"/><Relationship Id="rId9" Type="http://schemas.openxmlformats.org/officeDocument/2006/relationships/customXml" Target="../ink/ink9.xml"/><Relationship Id="rId14" Type="http://schemas.openxmlformats.org/officeDocument/2006/relationships/image" Target="../media/image24.emf"/><Relationship Id="rId22"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35.emf"/><Relationship Id="rId18" Type="http://schemas.openxmlformats.org/officeDocument/2006/relationships/customXml" Target="../ink/ink23.xml"/><Relationship Id="rId3" Type="http://schemas.openxmlformats.org/officeDocument/2006/relationships/slideLayout" Target="../slideLayouts/slideLayout12.xml"/><Relationship Id="rId21" Type="http://schemas.openxmlformats.org/officeDocument/2006/relationships/image" Target="../media/image39.emf"/><Relationship Id="rId7" Type="http://schemas.openxmlformats.org/officeDocument/2006/relationships/customXml" Target="../ink/ink17.xml"/><Relationship Id="rId12" Type="http://schemas.openxmlformats.org/officeDocument/2006/relationships/customXml" Target="../ink/ink20.xml"/><Relationship Id="rId17" Type="http://schemas.openxmlformats.org/officeDocument/2006/relationships/image" Target="../media/image37.emf"/><Relationship Id="rId2" Type="http://schemas.openxmlformats.org/officeDocument/2006/relationships/audio" Target="../media/media12.mp3"/><Relationship Id="rId16" Type="http://schemas.openxmlformats.org/officeDocument/2006/relationships/customXml" Target="../ink/ink22.xml"/><Relationship Id="rId20" Type="http://schemas.openxmlformats.org/officeDocument/2006/relationships/customXml" Target="../ink/ink24.xml"/><Relationship Id="rId1" Type="http://schemas.microsoft.com/office/2007/relationships/media" Target="../media/media12.mp3"/><Relationship Id="rId6" Type="http://schemas.openxmlformats.org/officeDocument/2006/relationships/image" Target="../media/image7.emf"/><Relationship Id="rId11" Type="http://schemas.openxmlformats.org/officeDocument/2006/relationships/image" Target="../media/image34.emf"/><Relationship Id="rId5" Type="http://schemas.openxmlformats.org/officeDocument/2006/relationships/customXml" Target="../ink/ink16.xml"/><Relationship Id="rId15" Type="http://schemas.openxmlformats.org/officeDocument/2006/relationships/image" Target="../media/image36.emf"/><Relationship Id="rId10" Type="http://schemas.openxmlformats.org/officeDocument/2006/relationships/customXml" Target="../ink/ink19.xml"/><Relationship Id="rId19"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3.emf"/><Relationship Id="rId14" Type="http://schemas.openxmlformats.org/officeDocument/2006/relationships/customXml" Target="../ink/ink21.xml"/><Relationship Id="rId22"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customXml" Target="../ink/ink26.xml"/><Relationship Id="rId11" Type="http://schemas.openxmlformats.org/officeDocument/2006/relationships/hyperlink" Target="https://blog.csdn.net/FontThrone/article/details/85227239?utm_medium=distribute.pc_relevant.none-task-blog-BlogCommendFromMachineLearnPai2-2.nonecase&amp;depth_1-utm_source=distribute.pc_relevant.none-task-blog-BlogCommendFromMachineLearnPai2-2.nonecase" TargetMode="External"/><Relationship Id="rId5" Type="http://schemas.openxmlformats.org/officeDocument/2006/relationships/image" Target="../media/image7.emf"/><Relationship Id="rId10" Type="http://schemas.openxmlformats.org/officeDocument/2006/relationships/image" Target="../media/image4.png"/><Relationship Id="rId4" Type="http://schemas.openxmlformats.org/officeDocument/2006/relationships/customXml" Target="../ink/ink25.xml"/><Relationship Id="rId9" Type="http://schemas.openxmlformats.org/officeDocument/2006/relationships/image" Target="../media/image41.emf"/></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44.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customXml" Target="../ink/ink29.xml"/><Relationship Id="rId12" Type="http://schemas.openxmlformats.org/officeDocument/2006/relationships/image" Target="../media/image7.emf"/><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49.emf"/><Relationship Id="rId11" Type="http://schemas.openxmlformats.org/officeDocument/2006/relationships/customXml" Target="../ink/ink31.xml"/><Relationship Id="rId5" Type="http://schemas.openxmlformats.org/officeDocument/2006/relationships/customXml" Target="../ink/ink28.xml"/><Relationship Id="rId10" Type="http://schemas.openxmlformats.org/officeDocument/2006/relationships/image" Target="../media/image51.emf"/><Relationship Id="rId4" Type="http://schemas.openxmlformats.org/officeDocument/2006/relationships/image" Target="../media/image48.png"/><Relationship Id="rId9" Type="http://schemas.openxmlformats.org/officeDocument/2006/relationships/customXml" Target="../ink/ink3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p3"/><Relationship Id="rId1" Type="http://schemas.microsoft.com/office/2007/relationships/media" Target="../media/media17.mp3"/><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p3"/><Relationship Id="rId1" Type="http://schemas.microsoft.com/office/2007/relationships/media" Target="../media/media18.mp3"/><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4.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customXml" Target="../ink/ink36.xml"/><Relationship Id="rId18" Type="http://schemas.openxmlformats.org/officeDocument/2006/relationships/image" Target="../media/image60.emf"/><Relationship Id="rId3" Type="http://schemas.openxmlformats.org/officeDocument/2006/relationships/slideLayout" Target="../slideLayouts/slideLayout12.xml"/><Relationship Id="rId21" Type="http://schemas.openxmlformats.org/officeDocument/2006/relationships/customXml" Target="../ink/ink40.xml"/><Relationship Id="rId7" Type="http://schemas.openxmlformats.org/officeDocument/2006/relationships/customXml" Target="../ink/ink33.xml"/><Relationship Id="rId12" Type="http://schemas.openxmlformats.org/officeDocument/2006/relationships/image" Target="../media/image57.emf"/><Relationship Id="rId17" Type="http://schemas.openxmlformats.org/officeDocument/2006/relationships/customXml" Target="../ink/ink38.xml"/><Relationship Id="rId25" Type="http://schemas.openxmlformats.org/officeDocument/2006/relationships/image" Target="../media/image4.png"/><Relationship Id="rId2" Type="http://schemas.openxmlformats.org/officeDocument/2006/relationships/audio" Target="../media/media20.mp3"/><Relationship Id="rId16" Type="http://schemas.openxmlformats.org/officeDocument/2006/relationships/image" Target="../media/image59.emf"/><Relationship Id="rId20" Type="http://schemas.openxmlformats.org/officeDocument/2006/relationships/image" Target="../media/image61.emf"/><Relationship Id="rId1" Type="http://schemas.microsoft.com/office/2007/relationships/media" Target="../media/media20.mp3"/><Relationship Id="rId6" Type="http://schemas.openxmlformats.org/officeDocument/2006/relationships/image" Target="../media/image54.png"/><Relationship Id="rId11" Type="http://schemas.openxmlformats.org/officeDocument/2006/relationships/customXml" Target="../ink/ink35.xml"/><Relationship Id="rId24" Type="http://schemas.openxmlformats.org/officeDocument/2006/relationships/image" Target="../media/image63.emf"/><Relationship Id="rId5" Type="http://schemas.openxmlformats.org/officeDocument/2006/relationships/image" Target="../media/image53.emf"/><Relationship Id="rId15" Type="http://schemas.openxmlformats.org/officeDocument/2006/relationships/customXml" Target="../ink/ink37.xml"/><Relationship Id="rId23" Type="http://schemas.openxmlformats.org/officeDocument/2006/relationships/customXml" Target="../ink/ink41.xml"/><Relationship Id="rId10" Type="http://schemas.openxmlformats.org/officeDocument/2006/relationships/image" Target="../media/image56.emf"/><Relationship Id="rId19" Type="http://schemas.openxmlformats.org/officeDocument/2006/relationships/customXml" Target="../ink/ink39.xml"/><Relationship Id="rId4" Type="http://schemas.openxmlformats.org/officeDocument/2006/relationships/customXml" Target="../ink/ink32.xml"/><Relationship Id="rId9" Type="http://schemas.openxmlformats.org/officeDocument/2006/relationships/customXml" Target="../ink/ink34.xml"/><Relationship Id="rId14" Type="http://schemas.openxmlformats.org/officeDocument/2006/relationships/image" Target="../media/image58.emf"/><Relationship Id="rId22" Type="http://schemas.openxmlformats.org/officeDocument/2006/relationships/image" Target="../media/image62.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p3"/><Relationship Id="rId1" Type="http://schemas.microsoft.com/office/2007/relationships/media" Target="../media/media21.mp3"/><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customXml" Target="../ink/ink44.xml"/><Relationship Id="rId13" Type="http://schemas.openxmlformats.org/officeDocument/2006/relationships/customXml" Target="../ink/ink45.xml"/><Relationship Id="rId3" Type="http://schemas.openxmlformats.org/officeDocument/2006/relationships/slideLayout" Target="../slideLayouts/slideLayout12.xml"/><Relationship Id="rId7" Type="http://schemas.openxmlformats.org/officeDocument/2006/relationships/image" Target="../media/image7.emf"/><Relationship Id="rId12" Type="http://schemas.openxmlformats.org/officeDocument/2006/relationships/image" Target="../media/image68.png"/><Relationship Id="rId17" Type="http://schemas.openxmlformats.org/officeDocument/2006/relationships/image" Target="../media/image4.png"/><Relationship Id="rId2" Type="http://schemas.openxmlformats.org/officeDocument/2006/relationships/audio" Target="../media/media22.mp3"/><Relationship Id="rId16" Type="http://schemas.openxmlformats.org/officeDocument/2006/relationships/image" Target="../media/image70.emf"/><Relationship Id="rId1" Type="http://schemas.microsoft.com/office/2007/relationships/media" Target="../media/media22.mp3"/><Relationship Id="rId6" Type="http://schemas.openxmlformats.org/officeDocument/2006/relationships/customXml" Target="../ink/ink43.xml"/><Relationship Id="rId11" Type="http://schemas.openxmlformats.org/officeDocument/2006/relationships/image" Target="../media/image67.png"/><Relationship Id="rId5" Type="http://schemas.openxmlformats.org/officeDocument/2006/relationships/image" Target="../media/image64.emf"/><Relationship Id="rId15" Type="http://schemas.openxmlformats.org/officeDocument/2006/relationships/customXml" Target="../ink/ink46.xml"/><Relationship Id="rId10" Type="http://schemas.openxmlformats.org/officeDocument/2006/relationships/image" Target="../media/image66.png"/><Relationship Id="rId4" Type="http://schemas.openxmlformats.org/officeDocument/2006/relationships/customXml" Target="../ink/ink42.xml"/><Relationship Id="rId9" Type="http://schemas.openxmlformats.org/officeDocument/2006/relationships/image" Target="../media/image65.emf"/><Relationship Id="rId14" Type="http://schemas.openxmlformats.org/officeDocument/2006/relationships/image" Target="../media/image69.e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p3"/><Relationship Id="rId1" Type="http://schemas.microsoft.com/office/2007/relationships/media" Target="../media/media23.mp3"/><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4.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2.xml"/><Relationship Id="rId7" Type="http://schemas.openxmlformats.org/officeDocument/2006/relationships/diagramColors" Target="../diagrams/colors1.xml"/><Relationship Id="rId2" Type="http://schemas.openxmlformats.org/officeDocument/2006/relationships/audio" Target="../media/media25.mp3"/><Relationship Id="rId1" Type="http://schemas.microsoft.com/office/2007/relationships/media" Target="../media/media25.mp3"/><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image" Target="../media/image4.png"/><Relationship Id="rId5" Type="http://schemas.openxmlformats.org/officeDocument/2006/relationships/image" Target="../media/image72.png"/><Relationship Id="rId4"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microsoft.com/office/2007/relationships/media" Target="../media/media27.mp3"/><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audio" Target="../media/media27.mp3"/></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8.mp3"/><Relationship Id="rId1" Type="http://schemas.microsoft.com/office/2007/relationships/media" Target="../media/media28.mp3"/><Relationship Id="rId6" Type="http://schemas.openxmlformats.org/officeDocument/2006/relationships/image" Target="../media/image4.png"/><Relationship Id="rId5" Type="http://schemas.openxmlformats.org/officeDocument/2006/relationships/image" Target="../media/image73.png"/><Relationship Id="rId4"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000" b="1" dirty="0"/>
              <a:t>应用数据科学导论</a:t>
            </a:r>
          </a:p>
        </p:txBody>
      </p:sp>
      <p:sp>
        <p:nvSpPr>
          <p:cNvPr id="3" name="副标题 2"/>
          <p:cNvSpPr>
            <a:spLocks noGrp="1"/>
          </p:cNvSpPr>
          <p:nvPr>
            <p:ph type="subTitle" idx="1"/>
          </p:nvPr>
        </p:nvSpPr>
        <p:spPr/>
        <p:txBody>
          <a:bodyPr/>
          <a:lstStyle/>
          <a:p>
            <a:r>
              <a:rPr lang="en-US" altLang="zh-CN" dirty="0">
                <a:solidFill>
                  <a:schemeClr val="accent5">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Ht_song@163.com</a:t>
            </a:r>
          </a:p>
          <a:p>
            <a:r>
              <a:rPr lang="en-US" altLang="zh-CN" dirty="0">
                <a:solidFill>
                  <a:schemeClr val="accent5">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2020.02</a:t>
            </a:r>
            <a:endParaRPr lang="zh-CN" altLang="en-US" dirty="0">
              <a:solidFill>
                <a:schemeClr val="accent5">
                  <a:lumMod val="75000"/>
                </a:schemeClr>
              </a:solidFill>
              <a:latin typeface="Segoe UI Black" panose="020B0A02040204020203" pitchFamily="34" charset="0"/>
              <a:cs typeface="Segoe UI Black" panose="020B0A02040204020203" pitchFamily="34" charset="0"/>
            </a:endParaRPr>
          </a:p>
        </p:txBody>
      </p:sp>
      <p:sp>
        <p:nvSpPr>
          <p:cNvPr id="4" name="页脚占位符 3"/>
          <p:cNvSpPr>
            <a:spLocks noGrp="1"/>
          </p:cNvSpPr>
          <p:nvPr>
            <p:ph type="ftr" sz="quarter" idx="11"/>
          </p:nvPr>
        </p:nvSpPr>
        <p:spPr/>
        <p:txBody>
          <a:bodyPr/>
          <a:lstStyle/>
          <a:p>
            <a:r>
              <a:rPr lang="zh-CN" altLang="en-US" b="1" dirty="0"/>
              <a:t>华工管院</a:t>
            </a:r>
            <a:r>
              <a:rPr lang="en-US" altLang="zh-CN" b="1" dirty="0"/>
              <a:t>《</a:t>
            </a:r>
            <a:r>
              <a:rPr lang="zh-CN" altLang="en-US" b="1" dirty="0"/>
              <a:t>数据科学</a:t>
            </a:r>
            <a:r>
              <a:rPr lang="en-US" altLang="zh-CN" b="1" dirty="0"/>
              <a:t>》</a:t>
            </a:r>
            <a:r>
              <a:rPr lang="zh-CN" altLang="en-US" b="1" dirty="0"/>
              <a:t>庄东、宋海涛</a:t>
            </a:r>
          </a:p>
        </p:txBody>
      </p:sp>
    </p:spTree>
    <p:extLst>
      <p:ext uri="{BB962C8B-B14F-4D97-AF65-F5344CB8AC3E}">
        <p14:creationId xmlns:p14="http://schemas.microsoft.com/office/powerpoint/2010/main" val="3995525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1561" y="1062991"/>
            <a:ext cx="1795363" cy="307777"/>
          </a:xfrm>
          <a:prstGeom prst="rect">
            <a:avLst/>
          </a:prstGeom>
          <a:noFill/>
        </p:spPr>
        <p:txBody>
          <a:bodyPr wrap="none" lIns="0" tIns="0" rIns="0" bIns="0"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一、方差选择法</a:t>
            </a:r>
          </a:p>
        </p:txBody>
      </p:sp>
      <p:sp>
        <p:nvSpPr>
          <p:cNvPr id="5" name="文本框 4"/>
          <p:cNvSpPr txBox="1"/>
          <p:nvPr/>
        </p:nvSpPr>
        <p:spPr>
          <a:xfrm>
            <a:off x="323528" y="1733055"/>
            <a:ext cx="1524000" cy="307340"/>
          </a:xfrm>
          <a:prstGeom prst="rect">
            <a:avLst/>
          </a:prstGeom>
          <a:noFill/>
          <a:ln>
            <a:solidFill>
              <a:schemeClr val="accent1"/>
            </a:solidFill>
          </a:ln>
        </p:spPr>
        <p:txBody>
          <a:bodyPr wrap="none" lIns="0" tIns="0" rIns="0" bIns="0" rtlCol="0">
            <a:spAutoFit/>
          </a:bodyPr>
          <a:lstStyle/>
          <a:p>
            <a:r>
              <a:rPr lang="zh-CN" altLang="en-US" sz="2000" b="1" dirty="0">
                <a:latin typeface="微软雅黑" panose="020B0503020204020204" pitchFamily="34" charset="-122"/>
                <a:ea typeface="微软雅黑" panose="020B0503020204020204" pitchFamily="34" charset="-122"/>
              </a:rPr>
              <a:t>方差选择步骤</a:t>
            </a:r>
          </a:p>
        </p:txBody>
      </p:sp>
      <p:sp>
        <p:nvSpPr>
          <p:cNvPr id="6" name="文本框 5"/>
          <p:cNvSpPr txBox="1"/>
          <p:nvPr/>
        </p:nvSpPr>
        <p:spPr>
          <a:xfrm>
            <a:off x="243818" y="2040396"/>
            <a:ext cx="2842285" cy="4001095"/>
          </a:xfrm>
          <a:prstGeom prst="rect">
            <a:avLst/>
          </a:prstGeom>
          <a:noFill/>
        </p:spPr>
        <p:txBody>
          <a:bodyPr wrap="square" lIns="0" tIns="0" rIns="0" bIns="0" rtlCol="0">
            <a:spAutoFit/>
          </a:bodyPr>
          <a:lstStyle/>
          <a:p>
            <a:pPr algn="l"/>
            <a:endPar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计算各个特征的方差</a:t>
            </a:r>
          </a:p>
          <a:p>
            <a:pPr marL="285750" indent="-285750">
              <a:buFont typeface="Wingdings" panose="05000000000000000000" charset="0"/>
              <a:buChar char="l"/>
            </a:pPr>
            <a:r>
              <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根据阈值，选择方差大于阈值的特征</a:t>
            </a:r>
          </a:p>
          <a:p>
            <a:pPr marL="285750" indent="-285750">
              <a:buFont typeface="Wingdings" panose="05000000000000000000" charset="0"/>
              <a:buChar char="l"/>
            </a:pPr>
            <a:r>
              <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使用feature_selection库的VarianceThreshold类来选择特征</a:t>
            </a:r>
            <a:endPar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endPar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en-US" altLang="zh-CN" dirty="0"/>
              <a:t>#</a:t>
            </a:r>
            <a:r>
              <a:rPr lang="zh-CN" altLang="zh-CN" dirty="0"/>
              <a:t>参数</a:t>
            </a:r>
            <a:r>
              <a:rPr lang="en-US" altLang="zh-CN" dirty="0"/>
              <a:t>threshold</a:t>
            </a:r>
            <a:r>
              <a:rPr lang="zh-CN" altLang="zh-CN" dirty="0"/>
              <a:t>为方差的阈值</a:t>
            </a:r>
          </a:p>
          <a:p>
            <a:pPr marL="285750" indent="-285750">
              <a:buFont typeface="Wingdings" panose="05000000000000000000" charset="0"/>
              <a:buChar char="l"/>
            </a:pPr>
            <a:endPar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endPar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endPar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endPar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p14="http://schemas.microsoft.com/office/powerpoint/2010/main" Requires="p14">
          <p:contentPart p14:bwMode="auto" r:id="rId4">
            <p14:nvContentPartPr>
              <p14:cNvPr id="20" name="墨迹 19"/>
              <p14:cNvContentPartPr/>
              <p14:nvPr/>
            </p14:nvContentPartPr>
            <p14:xfrm>
              <a:off x="6667320" y="8077060"/>
              <a:ext cx="360" cy="360"/>
            </p14:xfrm>
          </p:contentPart>
        </mc:Choice>
        <mc:Fallback>
          <p:pic>
            <p:nvPicPr>
              <p:cNvPr id="20" name="墨迹 19"/>
              <p:cNvPicPr/>
              <p:nvPr/>
            </p:nvPicPr>
            <p:blipFill>
              <a:blip r:embed="rId5"/>
              <a:stretch>
                <a:fillRect/>
              </a:stretch>
            </p:blipFill>
            <p:spPr>
              <a:xfrm>
                <a:off x="6636000" y="8014060"/>
                <a:ext cx="63000" cy="126000"/>
              </a:xfrm>
              <a:prstGeom prst="rect">
                <a:avLst/>
              </a:prstGeom>
            </p:spPr>
          </p:pic>
        </mc:Fallback>
      </mc:AlternateContent>
      <p:pic>
        <p:nvPicPr>
          <p:cNvPr id="34" name="图片 33"/>
          <p:cNvPicPr>
            <a:picLocks noChangeAspect="1"/>
          </p:cNvPicPr>
          <p:nvPr/>
        </p:nvPicPr>
        <p:blipFill>
          <a:blip r:embed="rId6"/>
          <a:stretch>
            <a:fillRect/>
          </a:stretch>
        </p:blipFill>
        <p:spPr>
          <a:xfrm>
            <a:off x="3117481" y="857250"/>
            <a:ext cx="6246266" cy="5143500"/>
          </a:xfrm>
          <a:prstGeom prst="rect">
            <a:avLst/>
          </a:prstGeom>
        </p:spPr>
      </p:pic>
      <mc:AlternateContent xmlns:mc="http://schemas.openxmlformats.org/markup-compatibility/2006">
        <mc:Choice xmlns:p14="http://schemas.microsoft.com/office/powerpoint/2010/main" Requires="p14">
          <p:contentPart p14:bwMode="auto" r:id="rId7">
            <p14:nvContentPartPr>
              <p14:cNvPr id="35" name="墨迹 34"/>
              <p14:cNvContentPartPr/>
              <p14:nvPr/>
            </p14:nvContentPartPr>
            <p14:xfrm>
              <a:off x="3340200" y="3116390"/>
              <a:ext cx="3797640" cy="65160"/>
            </p14:xfrm>
          </p:contentPart>
        </mc:Choice>
        <mc:Fallback>
          <p:pic>
            <p:nvPicPr>
              <p:cNvPr id="35" name="墨迹 34"/>
              <p:cNvPicPr/>
              <p:nvPr/>
            </p:nvPicPr>
            <p:blipFill>
              <a:blip r:embed="rId8"/>
              <a:stretch>
                <a:fillRect/>
              </a:stretch>
            </p:blipFill>
            <p:spPr>
              <a:xfrm>
                <a:off x="3308880" y="3053390"/>
                <a:ext cx="38602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6" name="墨迹 35"/>
              <p14:cNvContentPartPr/>
              <p14:nvPr/>
            </p14:nvContentPartPr>
            <p14:xfrm>
              <a:off x="3174960" y="1047830"/>
              <a:ext cx="4928040" cy="143280"/>
            </p14:xfrm>
          </p:contentPart>
        </mc:Choice>
        <mc:Fallback>
          <p:pic>
            <p:nvPicPr>
              <p:cNvPr id="36" name="墨迹 35"/>
              <p:cNvPicPr/>
              <p:nvPr/>
            </p:nvPicPr>
            <p:blipFill>
              <a:blip r:embed="rId10"/>
              <a:stretch>
                <a:fillRect/>
              </a:stretch>
            </p:blipFill>
            <p:spPr>
              <a:xfrm>
                <a:off x="3143640" y="984830"/>
                <a:ext cx="49906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9" name="墨迹 38"/>
              <p14:cNvContentPartPr/>
              <p14:nvPr/>
            </p14:nvContentPartPr>
            <p14:xfrm>
              <a:off x="3401004" y="1458603"/>
              <a:ext cx="399600" cy="1267200"/>
            </p14:xfrm>
          </p:contentPart>
        </mc:Choice>
        <mc:Fallback>
          <p:pic>
            <p:nvPicPr>
              <p:cNvPr id="39" name="墨迹 38"/>
              <p:cNvPicPr/>
              <p:nvPr/>
            </p:nvPicPr>
            <p:blipFill>
              <a:blip r:embed="rId12"/>
              <a:stretch>
                <a:fillRect/>
              </a:stretch>
            </p:blipFill>
            <p:spPr>
              <a:xfrm>
                <a:off x="3392004" y="1449603"/>
                <a:ext cx="417240" cy="1284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0" name="墨迹 39"/>
              <p14:cNvContentPartPr/>
              <p14:nvPr/>
            </p14:nvContentPartPr>
            <p14:xfrm>
              <a:off x="3657684" y="1433403"/>
              <a:ext cx="100440" cy="401400"/>
            </p14:xfrm>
          </p:contentPart>
        </mc:Choice>
        <mc:Fallback>
          <p:pic>
            <p:nvPicPr>
              <p:cNvPr id="40" name="墨迹 39"/>
              <p:cNvPicPr/>
              <p:nvPr/>
            </p:nvPicPr>
            <p:blipFill>
              <a:blip r:embed="rId14"/>
              <a:stretch>
                <a:fillRect/>
              </a:stretch>
            </p:blipFill>
            <p:spPr>
              <a:xfrm>
                <a:off x="3648684" y="1424403"/>
                <a:ext cx="11808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1" name="墨迹 40"/>
              <p14:cNvContentPartPr/>
              <p14:nvPr/>
            </p14:nvContentPartPr>
            <p14:xfrm>
              <a:off x="6022524" y="2966643"/>
              <a:ext cx="1355760" cy="339480"/>
            </p14:xfrm>
          </p:contentPart>
        </mc:Choice>
        <mc:Fallback>
          <p:pic>
            <p:nvPicPr>
              <p:cNvPr id="41" name="墨迹 40"/>
              <p:cNvPicPr/>
              <p:nvPr/>
            </p:nvPicPr>
            <p:blipFill>
              <a:blip r:embed="rId16"/>
              <a:stretch>
                <a:fillRect/>
              </a:stretch>
            </p:blipFill>
            <p:spPr>
              <a:xfrm>
                <a:off x="6013524" y="2957643"/>
                <a:ext cx="13734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2" name="墨迹 41"/>
              <p14:cNvContentPartPr/>
              <p14:nvPr/>
            </p14:nvContentPartPr>
            <p14:xfrm>
              <a:off x="3018684" y="7401213"/>
              <a:ext cx="360" cy="360"/>
            </p14:xfrm>
          </p:contentPart>
        </mc:Choice>
        <mc:Fallback>
          <p:pic>
            <p:nvPicPr>
              <p:cNvPr id="42" name="墨迹 41"/>
              <p:cNvPicPr/>
              <p:nvPr/>
            </p:nvPicPr>
            <p:blipFill>
              <a:blip r:embed="rId18"/>
              <a:stretch>
                <a:fillRect/>
              </a:stretch>
            </p:blipFill>
            <p:spPr>
              <a:xfrm>
                <a:off x="3009684" y="7392213"/>
                <a:ext cx="18000" cy="18000"/>
              </a:xfrm>
              <a:prstGeom prst="rect">
                <a:avLst/>
              </a:prstGeom>
            </p:spPr>
          </p:pic>
        </mc:Fallback>
      </mc:AlternateContent>
      <p:pic>
        <p:nvPicPr>
          <p:cNvPr id="4" name="方差选择">
            <a:hlinkClick r:id="" action="ppaction://media"/>
            <a:extLst>
              <a:ext uri="{FF2B5EF4-FFF2-40B4-BE49-F238E27FC236}">
                <a16:creationId xmlns:a16="http://schemas.microsoft.com/office/drawing/2014/main" id="{947A7FC6-70FC-499D-AADF-52B7892C44C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295183" y="5216006"/>
            <a:ext cx="765150" cy="765150"/>
          </a:xfrm>
          <a:prstGeom prst="rect">
            <a:avLst/>
          </a:prstGeom>
        </p:spPr>
      </p:pic>
      <p:sp>
        <p:nvSpPr>
          <p:cNvPr id="14" name="页脚占位符 3">
            <a:extLst>
              <a:ext uri="{FF2B5EF4-FFF2-40B4-BE49-F238E27FC236}">
                <a16:creationId xmlns:a16="http://schemas.microsoft.com/office/drawing/2014/main" id="{C12EBB74-6E2C-44A1-A523-23E0F1C3E79C}"/>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a:srcRect t="1155" b="8505"/>
          <a:stretch>
            <a:fillRect/>
          </a:stretch>
        </p:blipFill>
        <p:spPr>
          <a:xfrm>
            <a:off x="1081178" y="3664846"/>
            <a:ext cx="6642139" cy="2244099"/>
          </a:xfrm>
          <a:prstGeom prst="rect">
            <a:avLst/>
          </a:prstGeom>
        </p:spPr>
      </p:pic>
      <p:sp>
        <p:nvSpPr>
          <p:cNvPr id="3" name="矩形 2"/>
          <p:cNvSpPr/>
          <p:nvPr/>
        </p:nvSpPr>
        <p:spPr>
          <a:xfrm>
            <a:off x="3645556" y="951887"/>
            <a:ext cx="2154757" cy="369332"/>
          </a:xfrm>
          <a:prstGeom prst="rect">
            <a:avLst/>
          </a:prstGeom>
        </p:spPr>
        <p:txBody>
          <a:bodyPr wrap="none">
            <a:spAutoFit/>
          </a:bodyPr>
          <a:lstStyle/>
          <a:p>
            <a:r>
              <a:rPr lang="zh-CN" altLang="en-US" b="1" dirty="0">
                <a:latin typeface="站酷小薇LOGO体" panose="02010600010101010101" pitchFamily="50" charset="-122"/>
                <a:ea typeface="站酷小薇LOGO体" panose="02010600010101010101" pitchFamily="50" charset="-122"/>
              </a:rPr>
              <a:t>实例</a:t>
            </a:r>
            <a:r>
              <a:rPr lang="en-US" altLang="zh-CN" b="1" dirty="0">
                <a:latin typeface="站酷小薇LOGO体" panose="02010600010101010101" pitchFamily="50" charset="-122"/>
                <a:ea typeface="站酷小薇LOGO体" panose="02010600010101010101" pitchFamily="50" charset="-122"/>
              </a:rPr>
              <a:t>01 </a:t>
            </a:r>
            <a:r>
              <a:rPr lang="zh-CN" altLang="en-US" b="1" dirty="0">
                <a:latin typeface="站酷小薇LOGO体" panose="02010600010101010101" pitchFamily="50" charset="-122"/>
                <a:ea typeface="站酷小薇LOGO体" panose="02010600010101010101" pitchFamily="50" charset="-122"/>
              </a:rPr>
              <a:t>方差选择法</a:t>
            </a:r>
          </a:p>
        </p:txBody>
      </p:sp>
      <p:cxnSp>
        <p:nvCxnSpPr>
          <p:cNvPr id="6" name="直接连接符 5"/>
          <p:cNvCxnSpPr/>
          <p:nvPr/>
        </p:nvCxnSpPr>
        <p:spPr>
          <a:xfrm>
            <a:off x="2904803"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597142"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sp>
        <p:nvSpPr>
          <p:cNvPr id="7" name="TextBox 402"/>
          <p:cNvSpPr txBox="1"/>
          <p:nvPr/>
        </p:nvSpPr>
        <p:spPr>
          <a:xfrm>
            <a:off x="735123" y="1227376"/>
            <a:ext cx="8376483" cy="1070828"/>
          </a:xfrm>
          <a:prstGeom prst="rect">
            <a:avLst/>
          </a:prstGeom>
          <a:noFill/>
        </p:spPr>
        <p:txBody>
          <a:bodyPr wrap="square" lIns="162000" tIns="0" rIns="162000" bIns="0" anchor="ctr" anchorCtr="0">
            <a:noAutofit/>
          </a:bodyPr>
          <a:lstStyle/>
          <a:p>
            <a:pPr marL="285750" indent="-285750">
              <a:lnSpc>
                <a:spcPct val="120000"/>
              </a:lnSpc>
              <a:buFont typeface="Arial" panose="020B0604020202020204" pitchFamily="34" charset="0"/>
              <a:buChar char="•"/>
            </a:pPr>
            <a:r>
              <a:rPr lang="zh-CN" altLang="en-US" sz="1600" b="1" dirty="0">
                <a:solidFill>
                  <a:schemeClr val="tx1">
                    <a:lumMod val="65000"/>
                    <a:lumOff val="35000"/>
                  </a:schemeClr>
                </a:solidFill>
                <a:cs typeface="+mn-ea"/>
                <a:sym typeface="+mn-lt"/>
              </a:rPr>
              <a:t>方差选择法对应接口</a:t>
            </a:r>
            <a:endParaRPr lang="en-US" altLang="zh-CN" sz="1600" b="1" dirty="0">
              <a:solidFill>
                <a:schemeClr val="tx1">
                  <a:lumMod val="65000"/>
                  <a:lumOff val="35000"/>
                </a:schemeClr>
              </a:solidFill>
              <a:cs typeface="+mn-ea"/>
              <a:sym typeface="+mn-lt"/>
            </a:endParaRPr>
          </a:p>
          <a:p>
            <a:pPr>
              <a:lnSpc>
                <a:spcPct val="120000"/>
              </a:lnSpc>
            </a:pPr>
            <a:r>
              <a:rPr lang="en-US" altLang="zh-CN" sz="1600" b="1" dirty="0">
                <a:solidFill>
                  <a:schemeClr val="tx1">
                    <a:lumMod val="65000"/>
                    <a:lumOff val="35000"/>
                  </a:schemeClr>
                </a:solidFill>
                <a:cs typeface="+mn-ea"/>
                <a:sym typeface="+mn-lt"/>
              </a:rPr>
              <a:t>class </a:t>
            </a:r>
            <a:r>
              <a:rPr lang="en-US" altLang="zh-CN" sz="1600" b="1" dirty="0" err="1">
                <a:solidFill>
                  <a:schemeClr val="tx1">
                    <a:lumMod val="65000"/>
                    <a:lumOff val="35000"/>
                  </a:schemeClr>
                </a:solidFill>
                <a:cs typeface="+mn-ea"/>
                <a:sym typeface="+mn-lt"/>
              </a:rPr>
              <a:t>sklearn.feature_selection.VarianceThreshold</a:t>
            </a:r>
            <a:r>
              <a:rPr lang="en-US" altLang="zh-CN" sz="1600" b="1" dirty="0">
                <a:solidFill>
                  <a:schemeClr val="tx1">
                    <a:lumMod val="65000"/>
                    <a:lumOff val="35000"/>
                  </a:schemeClr>
                </a:solidFill>
                <a:cs typeface="+mn-ea"/>
                <a:sym typeface="+mn-lt"/>
              </a:rPr>
              <a:t>(</a:t>
            </a:r>
            <a:r>
              <a:rPr lang="en-US" altLang="zh-CN" sz="1600" b="1" dirty="0">
                <a:solidFill>
                  <a:srgbClr val="FF0000"/>
                </a:solidFill>
                <a:cs typeface="+mn-ea"/>
                <a:sym typeface="+mn-lt"/>
              </a:rPr>
              <a:t>threshold=0.0)</a:t>
            </a:r>
          </a:p>
          <a:p>
            <a:pPr>
              <a:lnSpc>
                <a:spcPct val="120000"/>
              </a:lnSpc>
            </a:pPr>
            <a:endParaRPr lang="en-US" altLang="zh-CN" sz="1600" b="1" dirty="0">
              <a:solidFill>
                <a:schemeClr val="tx1">
                  <a:lumMod val="65000"/>
                  <a:lumOff val="35000"/>
                </a:schemeClr>
              </a:solidFill>
              <a:cs typeface="+mn-ea"/>
              <a:sym typeface="+mn-lt"/>
            </a:endParaRPr>
          </a:p>
        </p:txBody>
      </p:sp>
      <p:pic>
        <p:nvPicPr>
          <p:cNvPr id="2" name="图片 1"/>
          <p:cNvPicPr>
            <a:picLocks noChangeAspect="1"/>
          </p:cNvPicPr>
          <p:nvPr/>
        </p:nvPicPr>
        <p:blipFill rotWithShape="1">
          <a:blip r:embed="rId5"/>
          <a:srcRect b="11599"/>
          <a:stretch>
            <a:fillRect/>
          </a:stretch>
        </p:blipFill>
        <p:spPr>
          <a:xfrm>
            <a:off x="735122" y="1947121"/>
            <a:ext cx="7334250" cy="1717724"/>
          </a:xfrm>
          <a:prstGeom prst="rect">
            <a:avLst/>
          </a:prstGeom>
        </p:spPr>
      </p:pic>
      <p:pic>
        <p:nvPicPr>
          <p:cNvPr id="8" name="借口">
            <a:hlinkClick r:id="" action="ppaction://media"/>
            <a:extLst>
              <a:ext uri="{FF2B5EF4-FFF2-40B4-BE49-F238E27FC236}">
                <a16:creationId xmlns:a16="http://schemas.microsoft.com/office/drawing/2014/main" id="{C9CB6768-CA5B-446E-8C9E-081B17160C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97663" y="1033207"/>
            <a:ext cx="576024" cy="576024"/>
          </a:xfrm>
          <a:prstGeom prst="rect">
            <a:avLst/>
          </a:prstGeom>
        </p:spPr>
      </p:pic>
      <p:sp>
        <p:nvSpPr>
          <p:cNvPr id="9" name="页脚占位符 3">
            <a:extLst>
              <a:ext uri="{FF2B5EF4-FFF2-40B4-BE49-F238E27FC236}">
                <a16:creationId xmlns:a16="http://schemas.microsoft.com/office/drawing/2014/main" id="{614430CA-6A7C-43D2-BBFB-6519BF9063B6}"/>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0800" y="1062990"/>
            <a:ext cx="1524000" cy="307340"/>
          </a:xfrm>
          <a:prstGeom prst="rect">
            <a:avLst/>
          </a:prstGeom>
          <a:noFill/>
        </p:spPr>
        <p:txBody>
          <a:bodyPr wrap="none" lIns="0" tIns="0" rIns="0" bIns="0"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二、卡方检验</a:t>
            </a:r>
          </a:p>
        </p:txBody>
      </p:sp>
      <p:sp>
        <p:nvSpPr>
          <p:cNvPr id="5" name="文本框 4"/>
          <p:cNvSpPr txBox="1"/>
          <p:nvPr/>
        </p:nvSpPr>
        <p:spPr>
          <a:xfrm>
            <a:off x="894715" y="1456055"/>
            <a:ext cx="1016000" cy="307340"/>
          </a:xfrm>
          <a:prstGeom prst="rect">
            <a:avLst/>
          </a:prstGeom>
          <a:noFill/>
          <a:ln>
            <a:solidFill>
              <a:schemeClr val="accent1"/>
            </a:solidFill>
          </a:ln>
        </p:spPr>
        <p:txBody>
          <a:bodyPr wrap="none" lIns="0" tIns="0" rIns="0" bIns="0" rtlCol="0">
            <a:spAutoFit/>
          </a:bodyPr>
          <a:lstStyle/>
          <a:p>
            <a:r>
              <a:rPr lang="zh-CN" altLang="en-US" sz="2000" b="1" dirty="0">
                <a:latin typeface="微软雅黑" panose="020B0503020204020204" pitchFamily="34" charset="-122"/>
                <a:ea typeface="微软雅黑" panose="020B0503020204020204" pitchFamily="34" charset="-122"/>
              </a:rPr>
              <a:t>卡方检验</a:t>
            </a:r>
          </a:p>
        </p:txBody>
      </p:sp>
      <p:sp>
        <p:nvSpPr>
          <p:cNvPr id="6" name="文本框 5"/>
          <p:cNvSpPr txBox="1"/>
          <p:nvPr/>
        </p:nvSpPr>
        <p:spPr>
          <a:xfrm>
            <a:off x="894716" y="1976756"/>
            <a:ext cx="7615555" cy="492443"/>
          </a:xfrm>
          <a:prstGeom prst="rect">
            <a:avLst/>
          </a:prstGeom>
          <a:noFill/>
        </p:spPr>
        <p:txBody>
          <a:bodyPr wrap="square" lIns="0" tIns="0" rIns="0" bIns="0" rtlCol="0">
            <a:spAutoFit/>
          </a:bodyPr>
          <a:lstStyle/>
          <a:p>
            <a:r>
              <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卡方检验就是统计样本的</a:t>
            </a:r>
            <a:r>
              <a:rPr lang="zh-CN" altLang="en-US" sz="16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实际观测值与理论推断值之间的偏离程度。</a:t>
            </a:r>
            <a:r>
              <a:rPr lang="zh-CN" altLang="zh-CN" sz="1600" dirty="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实际观测值与理论推断值之间的偏离程度决定卡方值的大小，卡方值越小，偏差越小，越趋于符合</a:t>
            </a:r>
            <a:endParaRPr lang="zh-CN" altLang="en-US" sz="1600" dirty="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5"/>
          <a:srcRect r="25855"/>
          <a:stretch>
            <a:fillRect/>
          </a:stretch>
        </p:blipFill>
        <p:spPr>
          <a:xfrm>
            <a:off x="1117076" y="3284984"/>
            <a:ext cx="2745460" cy="1187450"/>
          </a:xfrm>
          <a:prstGeom prst="rect">
            <a:avLst/>
          </a:prstGeom>
        </p:spPr>
      </p:pic>
      <p:pic>
        <p:nvPicPr>
          <p:cNvPr id="4" name="图片 3"/>
          <p:cNvPicPr>
            <a:picLocks noChangeAspect="1"/>
          </p:cNvPicPr>
          <p:nvPr/>
        </p:nvPicPr>
        <p:blipFill>
          <a:blip r:embed="rId6"/>
          <a:stretch>
            <a:fillRect/>
          </a:stretch>
        </p:blipFill>
        <p:spPr>
          <a:xfrm>
            <a:off x="4860033" y="2961876"/>
            <a:ext cx="3677972" cy="2748549"/>
          </a:xfrm>
          <a:prstGeom prst="rect">
            <a:avLst/>
          </a:prstGeom>
        </p:spPr>
      </p:pic>
      <p:pic>
        <p:nvPicPr>
          <p:cNvPr id="9" name="P9new.mp3">
            <a:hlinkClick r:id="" action="ppaction://media"/>
            <a:extLst>
              <a:ext uri="{FF2B5EF4-FFF2-40B4-BE49-F238E27FC236}">
                <a16:creationId xmlns:a16="http://schemas.microsoft.com/office/drawing/2014/main" id="{B406B30D-2AD0-CC49-848B-B8466CBF3CC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49286" y="995170"/>
            <a:ext cx="735247" cy="735247"/>
          </a:xfrm>
          <a:prstGeom prst="rect">
            <a:avLst/>
          </a:prstGeom>
        </p:spPr>
      </p:pic>
      <p:sp>
        <p:nvSpPr>
          <p:cNvPr id="10" name="页脚占位符 3">
            <a:extLst>
              <a:ext uri="{FF2B5EF4-FFF2-40B4-BE49-F238E27FC236}">
                <a16:creationId xmlns:a16="http://schemas.microsoft.com/office/drawing/2014/main" id="{8DB12A5E-F62C-4BE2-8B68-2019BD36E697}"/>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26915" y="933445"/>
            <a:ext cx="1538883" cy="307777"/>
          </a:xfrm>
          <a:prstGeom prst="rect">
            <a:avLst/>
          </a:prstGeom>
          <a:noFill/>
        </p:spPr>
        <p:txBody>
          <a:bodyPr wrap="none" lIns="0" tIns="0" rIns="0" bIns="0"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卡方检验例子</a:t>
            </a:r>
          </a:p>
        </p:txBody>
      </p:sp>
      <p:pic>
        <p:nvPicPr>
          <p:cNvPr id="2" name="图片 2"/>
          <p:cNvPicPr/>
          <p:nvPr/>
        </p:nvPicPr>
        <p:blipFill>
          <a:blip r:embed="rId5"/>
          <a:stretch>
            <a:fillRect/>
          </a:stretch>
        </p:blipFill>
        <p:spPr>
          <a:xfrm>
            <a:off x="-765735" y="1301369"/>
            <a:ext cx="5038965" cy="2565700"/>
          </a:xfrm>
          <a:prstGeom prst="rect">
            <a:avLst/>
          </a:prstGeom>
        </p:spPr>
      </p:pic>
      <p:pic>
        <p:nvPicPr>
          <p:cNvPr id="4" name="图片 3"/>
          <p:cNvPicPr>
            <a:picLocks noChangeAspect="1"/>
          </p:cNvPicPr>
          <p:nvPr/>
        </p:nvPicPr>
        <p:blipFill rotWithShape="1">
          <a:blip r:embed="rId6"/>
          <a:srcRect b="26294"/>
          <a:stretch/>
        </p:blipFill>
        <p:spPr>
          <a:xfrm>
            <a:off x="4619522" y="1258096"/>
            <a:ext cx="4270859" cy="2029076"/>
          </a:xfrm>
          <a:prstGeom prst="rect">
            <a:avLst/>
          </a:prstGeom>
        </p:spPr>
      </p:pic>
      <mc:AlternateContent xmlns:mc="http://schemas.openxmlformats.org/markup-compatibility/2006">
        <mc:Choice xmlns:p14="http://schemas.microsoft.com/office/powerpoint/2010/main" Requires="p14">
          <p:contentPart p14:bwMode="auto" r:id="rId7">
            <p14:nvContentPartPr>
              <p14:cNvPr id="11" name="墨迹 10"/>
              <p14:cNvContentPartPr/>
              <p14:nvPr/>
            </p14:nvContentPartPr>
            <p14:xfrm>
              <a:off x="4970272" y="2042977"/>
              <a:ext cx="87840" cy="43200"/>
            </p14:xfrm>
          </p:contentPart>
        </mc:Choice>
        <mc:Fallback>
          <p:pic>
            <p:nvPicPr>
              <p:cNvPr id="11" name="墨迹 10"/>
              <p:cNvPicPr/>
              <p:nvPr/>
            </p:nvPicPr>
            <p:blipFill>
              <a:blip r:embed="rId8"/>
              <a:stretch>
                <a:fillRect/>
              </a:stretch>
            </p:blipFill>
            <p:spPr>
              <a:xfrm>
                <a:off x="4961272" y="2033977"/>
                <a:ext cx="1054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7" name="墨迹 26"/>
              <p14:cNvContentPartPr/>
              <p14:nvPr/>
            </p14:nvContentPartPr>
            <p14:xfrm>
              <a:off x="4343512" y="8129587"/>
              <a:ext cx="360" cy="128880"/>
            </p14:xfrm>
          </p:contentPart>
        </mc:Choice>
        <mc:Fallback>
          <p:pic>
            <p:nvPicPr>
              <p:cNvPr id="27" name="墨迹 26"/>
              <p:cNvPicPr/>
              <p:nvPr/>
            </p:nvPicPr>
            <p:blipFill>
              <a:blip r:embed="rId10"/>
              <a:stretch>
                <a:fillRect/>
              </a:stretch>
            </p:blipFill>
            <p:spPr>
              <a:xfrm>
                <a:off x="4334512" y="8120587"/>
                <a:ext cx="180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墨迹 9">
                <a:extLst>
                  <a:ext uri="{FF2B5EF4-FFF2-40B4-BE49-F238E27FC236}">
                    <a16:creationId xmlns:a16="http://schemas.microsoft.com/office/drawing/2014/main" id="{96F735D7-4EAE-47E6-AB19-15424AAE48AB}"/>
                  </a:ext>
                </a:extLst>
              </p14:cNvPr>
              <p14:cNvContentPartPr/>
              <p14:nvPr/>
            </p14:nvContentPartPr>
            <p14:xfrm>
              <a:off x="26993" y="1947612"/>
              <a:ext cx="2967480" cy="30600"/>
            </p14:xfrm>
          </p:contentPart>
        </mc:Choice>
        <mc:Fallback>
          <p:pic>
            <p:nvPicPr>
              <p:cNvPr id="10" name="墨迹 9">
                <a:extLst>
                  <a:ext uri="{FF2B5EF4-FFF2-40B4-BE49-F238E27FC236}">
                    <a16:creationId xmlns:a16="http://schemas.microsoft.com/office/drawing/2014/main" id="{96F735D7-4EAE-47E6-AB19-15424AAE48AB}"/>
                  </a:ext>
                </a:extLst>
              </p:cNvPr>
              <p:cNvPicPr/>
              <p:nvPr/>
            </p:nvPicPr>
            <p:blipFill>
              <a:blip r:embed="rId12"/>
              <a:stretch>
                <a:fillRect/>
              </a:stretch>
            </p:blipFill>
            <p:spPr>
              <a:xfrm>
                <a:off x="-9007" y="1875612"/>
                <a:ext cx="30391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墨迹 14">
                <a:extLst>
                  <a:ext uri="{FF2B5EF4-FFF2-40B4-BE49-F238E27FC236}">
                    <a16:creationId xmlns:a16="http://schemas.microsoft.com/office/drawing/2014/main" id="{068023C2-12A3-4DA4-9056-6AB478EBDF1A}"/>
                  </a:ext>
                </a:extLst>
              </p14:cNvPr>
              <p14:cNvContentPartPr/>
              <p14:nvPr/>
            </p14:nvContentPartPr>
            <p14:xfrm>
              <a:off x="26993" y="3223812"/>
              <a:ext cx="287280" cy="63360"/>
            </p14:xfrm>
          </p:contentPart>
        </mc:Choice>
        <mc:Fallback>
          <p:pic>
            <p:nvPicPr>
              <p:cNvPr id="15" name="墨迹 14">
                <a:extLst>
                  <a:ext uri="{FF2B5EF4-FFF2-40B4-BE49-F238E27FC236}">
                    <a16:creationId xmlns:a16="http://schemas.microsoft.com/office/drawing/2014/main" id="{068023C2-12A3-4DA4-9056-6AB478EBDF1A}"/>
                  </a:ext>
                </a:extLst>
              </p:cNvPr>
              <p:cNvPicPr/>
              <p:nvPr/>
            </p:nvPicPr>
            <p:blipFill>
              <a:blip r:embed="rId14"/>
              <a:stretch>
                <a:fillRect/>
              </a:stretch>
            </p:blipFill>
            <p:spPr>
              <a:xfrm>
                <a:off x="-9007" y="3151812"/>
                <a:ext cx="3589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墨迹 15">
                <a:extLst>
                  <a:ext uri="{FF2B5EF4-FFF2-40B4-BE49-F238E27FC236}">
                    <a16:creationId xmlns:a16="http://schemas.microsoft.com/office/drawing/2014/main" id="{AADAA21E-67CB-42B0-BA29-820AFFD5270F}"/>
                  </a:ext>
                </a:extLst>
              </p14:cNvPr>
              <p14:cNvContentPartPr/>
              <p14:nvPr/>
            </p14:nvContentPartPr>
            <p14:xfrm>
              <a:off x="224273" y="3183132"/>
              <a:ext cx="3236400" cy="105840"/>
            </p14:xfrm>
          </p:contentPart>
        </mc:Choice>
        <mc:Fallback>
          <p:pic>
            <p:nvPicPr>
              <p:cNvPr id="16" name="墨迹 15">
                <a:extLst>
                  <a:ext uri="{FF2B5EF4-FFF2-40B4-BE49-F238E27FC236}">
                    <a16:creationId xmlns:a16="http://schemas.microsoft.com/office/drawing/2014/main" id="{AADAA21E-67CB-42B0-BA29-820AFFD5270F}"/>
                  </a:ext>
                </a:extLst>
              </p:cNvPr>
              <p:cNvPicPr/>
              <p:nvPr/>
            </p:nvPicPr>
            <p:blipFill>
              <a:blip r:embed="rId16"/>
              <a:stretch>
                <a:fillRect/>
              </a:stretch>
            </p:blipFill>
            <p:spPr>
              <a:xfrm>
                <a:off x="188273" y="3111132"/>
                <a:ext cx="33080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墨迹 16">
                <a:extLst>
                  <a:ext uri="{FF2B5EF4-FFF2-40B4-BE49-F238E27FC236}">
                    <a16:creationId xmlns:a16="http://schemas.microsoft.com/office/drawing/2014/main" id="{55F6B033-EC23-4889-AD7D-319AC19BA577}"/>
                  </a:ext>
                </a:extLst>
              </p14:cNvPr>
              <p14:cNvContentPartPr/>
              <p14:nvPr/>
            </p14:nvContentPartPr>
            <p14:xfrm>
              <a:off x="2644553" y="1821972"/>
              <a:ext cx="507240" cy="423720"/>
            </p14:xfrm>
          </p:contentPart>
        </mc:Choice>
        <mc:Fallback>
          <p:pic>
            <p:nvPicPr>
              <p:cNvPr id="17" name="墨迹 16">
                <a:extLst>
                  <a:ext uri="{FF2B5EF4-FFF2-40B4-BE49-F238E27FC236}">
                    <a16:creationId xmlns:a16="http://schemas.microsoft.com/office/drawing/2014/main" id="{55F6B033-EC23-4889-AD7D-319AC19BA577}"/>
                  </a:ext>
                </a:extLst>
              </p:cNvPr>
              <p:cNvPicPr/>
              <p:nvPr/>
            </p:nvPicPr>
            <p:blipFill>
              <a:blip r:embed="rId18"/>
              <a:stretch>
                <a:fillRect/>
              </a:stretch>
            </p:blipFill>
            <p:spPr>
              <a:xfrm>
                <a:off x="2638433" y="1815852"/>
                <a:ext cx="51948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墨迹 17">
                <a:extLst>
                  <a:ext uri="{FF2B5EF4-FFF2-40B4-BE49-F238E27FC236}">
                    <a16:creationId xmlns:a16="http://schemas.microsoft.com/office/drawing/2014/main" id="{CC232499-E29B-4490-92CB-BB888D2BB545}"/>
                  </a:ext>
                </a:extLst>
              </p14:cNvPr>
              <p14:cNvContentPartPr/>
              <p14:nvPr/>
            </p14:nvContentPartPr>
            <p14:xfrm>
              <a:off x="1768313" y="3092052"/>
              <a:ext cx="317160" cy="366120"/>
            </p14:xfrm>
          </p:contentPart>
        </mc:Choice>
        <mc:Fallback>
          <p:pic>
            <p:nvPicPr>
              <p:cNvPr id="18" name="墨迹 17">
                <a:extLst>
                  <a:ext uri="{FF2B5EF4-FFF2-40B4-BE49-F238E27FC236}">
                    <a16:creationId xmlns:a16="http://schemas.microsoft.com/office/drawing/2014/main" id="{CC232499-E29B-4490-92CB-BB888D2BB545}"/>
                  </a:ext>
                </a:extLst>
              </p:cNvPr>
              <p:cNvPicPr/>
              <p:nvPr/>
            </p:nvPicPr>
            <p:blipFill>
              <a:blip r:embed="rId20"/>
              <a:stretch>
                <a:fillRect/>
              </a:stretch>
            </p:blipFill>
            <p:spPr>
              <a:xfrm>
                <a:off x="1762193" y="3085932"/>
                <a:ext cx="32940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5" name="墨迹 24">
                <a:extLst>
                  <a:ext uri="{FF2B5EF4-FFF2-40B4-BE49-F238E27FC236}">
                    <a16:creationId xmlns:a16="http://schemas.microsoft.com/office/drawing/2014/main" id="{E7F6C0D4-FA1F-4109-B899-30AD1D541FF9}"/>
                  </a:ext>
                </a:extLst>
              </p14:cNvPr>
              <p14:cNvContentPartPr/>
              <p14:nvPr/>
            </p14:nvContentPartPr>
            <p14:xfrm>
              <a:off x="-183572" y="2726652"/>
              <a:ext cx="902160" cy="345240"/>
            </p14:xfrm>
          </p:contentPart>
        </mc:Choice>
        <mc:Fallback>
          <p:pic>
            <p:nvPicPr>
              <p:cNvPr id="25" name="墨迹 24">
                <a:extLst>
                  <a:ext uri="{FF2B5EF4-FFF2-40B4-BE49-F238E27FC236}">
                    <a16:creationId xmlns:a16="http://schemas.microsoft.com/office/drawing/2014/main" id="{E7F6C0D4-FA1F-4109-B899-30AD1D541FF9}"/>
                  </a:ext>
                </a:extLst>
              </p:cNvPr>
              <p:cNvPicPr/>
              <p:nvPr/>
            </p:nvPicPr>
            <p:blipFill>
              <a:blip r:embed="rId22"/>
              <a:stretch>
                <a:fillRect/>
              </a:stretch>
            </p:blipFill>
            <p:spPr>
              <a:xfrm>
                <a:off x="-189692" y="2720532"/>
                <a:ext cx="914400" cy="357480"/>
              </a:xfrm>
              <a:prstGeom prst="rect">
                <a:avLst/>
              </a:prstGeom>
            </p:spPr>
          </p:pic>
        </mc:Fallback>
      </mc:AlternateContent>
      <p:pic>
        <p:nvPicPr>
          <p:cNvPr id="29" name="图片 28">
            <a:extLst>
              <a:ext uri="{FF2B5EF4-FFF2-40B4-BE49-F238E27FC236}">
                <a16:creationId xmlns:a16="http://schemas.microsoft.com/office/drawing/2014/main" id="{C027A72C-E7A8-498A-AC6D-F6C24906C335}"/>
              </a:ext>
            </a:extLst>
          </p:cNvPr>
          <p:cNvPicPr>
            <a:picLocks noChangeAspect="1"/>
          </p:cNvPicPr>
          <p:nvPr/>
        </p:nvPicPr>
        <p:blipFill>
          <a:blip r:embed="rId23"/>
          <a:stretch>
            <a:fillRect/>
          </a:stretch>
        </p:blipFill>
        <p:spPr>
          <a:xfrm>
            <a:off x="539553" y="3717045"/>
            <a:ext cx="3520545" cy="2251680"/>
          </a:xfrm>
          <a:prstGeom prst="rect">
            <a:avLst/>
          </a:prstGeom>
        </p:spPr>
      </p:pic>
      <p:pic>
        <p:nvPicPr>
          <p:cNvPr id="32" name="图片 31">
            <a:extLst>
              <a:ext uri="{FF2B5EF4-FFF2-40B4-BE49-F238E27FC236}">
                <a16:creationId xmlns:a16="http://schemas.microsoft.com/office/drawing/2014/main" id="{32923B0F-BE24-4E5E-AFA6-28F3D4E7AC35}"/>
              </a:ext>
            </a:extLst>
          </p:cNvPr>
          <p:cNvPicPr>
            <a:picLocks noChangeAspect="1"/>
          </p:cNvPicPr>
          <p:nvPr/>
        </p:nvPicPr>
        <p:blipFill>
          <a:blip r:embed="rId24"/>
          <a:stretch>
            <a:fillRect/>
          </a:stretch>
        </p:blipFill>
        <p:spPr>
          <a:xfrm>
            <a:off x="4854014" y="3351671"/>
            <a:ext cx="4029388" cy="2609872"/>
          </a:xfrm>
          <a:prstGeom prst="rect">
            <a:avLst/>
          </a:prstGeom>
        </p:spPr>
      </p:pic>
      <p:pic>
        <p:nvPicPr>
          <p:cNvPr id="33" name="卡方">
            <a:hlinkClick r:id="" action="ppaction://media"/>
            <a:extLst>
              <a:ext uri="{FF2B5EF4-FFF2-40B4-BE49-F238E27FC236}">
                <a16:creationId xmlns:a16="http://schemas.microsoft.com/office/drawing/2014/main" id="{0C56E47E-7D5D-4C22-A635-017CAA9D484A}"/>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8589838" y="857250"/>
            <a:ext cx="554162" cy="554162"/>
          </a:xfrm>
          <a:prstGeom prst="rect">
            <a:avLst/>
          </a:prstGeom>
        </p:spPr>
      </p:pic>
      <p:sp>
        <p:nvSpPr>
          <p:cNvPr id="19" name="页脚占位符 3">
            <a:extLst>
              <a:ext uri="{FF2B5EF4-FFF2-40B4-BE49-F238E27FC236}">
                <a16:creationId xmlns:a16="http://schemas.microsoft.com/office/drawing/2014/main" id="{98321E2F-D426-4A4B-848F-04354C17CD08}"/>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168"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60801" y="1062991"/>
            <a:ext cx="1795363" cy="307777"/>
          </a:xfrm>
          <a:prstGeom prst="rect">
            <a:avLst/>
          </a:prstGeom>
          <a:noFill/>
        </p:spPr>
        <p:txBody>
          <a:bodyPr wrap="none" lIns="0" tIns="0" rIns="0" bIns="0"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三、相关系数法</a:t>
            </a:r>
          </a:p>
        </p:txBody>
      </p:sp>
      <p:sp>
        <p:nvSpPr>
          <p:cNvPr id="5" name="文本框 4"/>
          <p:cNvSpPr txBox="1"/>
          <p:nvPr/>
        </p:nvSpPr>
        <p:spPr>
          <a:xfrm>
            <a:off x="894715" y="1456056"/>
            <a:ext cx="1441100" cy="307777"/>
          </a:xfrm>
          <a:prstGeom prst="rect">
            <a:avLst/>
          </a:prstGeom>
          <a:noFill/>
          <a:ln>
            <a:noFill/>
          </a:ln>
        </p:spPr>
        <p:txBody>
          <a:bodyPr wrap="none" lIns="0" tIns="0" rIns="0" bIns="0" rtlCol="0">
            <a:spAutoFit/>
          </a:bodyPr>
          <a:lstStyle/>
          <a:p>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、主要方法</a:t>
            </a:r>
          </a:p>
        </p:txBody>
      </p:sp>
      <p:sp>
        <p:nvSpPr>
          <p:cNvPr id="16" name="文本框 15"/>
          <p:cNvSpPr txBox="1"/>
          <p:nvPr/>
        </p:nvSpPr>
        <p:spPr>
          <a:xfrm>
            <a:off x="927011" y="2138309"/>
            <a:ext cx="1231106" cy="246221"/>
          </a:xfrm>
          <a:prstGeom prst="rect">
            <a:avLst/>
          </a:prstGeom>
          <a:noFill/>
          <a:ln>
            <a:solidFill>
              <a:schemeClr val="accent1"/>
            </a:solidFill>
          </a:ln>
        </p:spPr>
        <p:txBody>
          <a:bodyPr wrap="none" lIns="0" tIns="0" rIns="0" bIns="0" rtlCol="0">
            <a:spAutoFit/>
          </a:bodyPr>
          <a:lstStyle/>
          <a:p>
            <a:r>
              <a:rPr lang="zh-CN" altLang="en-US" sz="1600" b="1" dirty="0">
                <a:latin typeface="微软雅黑" panose="020B0503020204020204" pitchFamily="34" charset="-122"/>
                <a:ea typeface="微软雅黑" panose="020B0503020204020204" pitchFamily="34" charset="-122"/>
              </a:rPr>
              <a:t>①皮卡森系数</a:t>
            </a:r>
          </a:p>
        </p:txBody>
      </p:sp>
      <p:sp>
        <p:nvSpPr>
          <p:cNvPr id="10" name="文本框 9"/>
          <p:cNvSpPr txBox="1"/>
          <p:nvPr/>
        </p:nvSpPr>
        <p:spPr>
          <a:xfrm>
            <a:off x="1259632" y="2712060"/>
            <a:ext cx="7354570" cy="246221"/>
          </a:xfrm>
          <a:prstGeom prst="rect">
            <a:avLst/>
          </a:prstGeom>
          <a:noFill/>
        </p:spPr>
        <p:txBody>
          <a:bodyPr wrap="square" lIns="0" tIns="0" rIns="0" bIns="0" rtlCol="0">
            <a:spAutoFit/>
          </a:bodyPr>
          <a:lstStyle/>
          <a:p>
            <a:r>
              <a:rPr lang="zh-CN" altLang="en-US" sz="1600" dirty="0"/>
              <a:t>相关系数可以看成协方差：一种</a:t>
            </a:r>
            <a:r>
              <a:rPr lang="zh-CN" altLang="en-US" sz="1600" b="1" dirty="0"/>
              <a:t>剔除了两个变量量纲影响、标准化后的特殊协方差</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77620" y="3505816"/>
            <a:ext cx="2470228" cy="246221"/>
          </a:xfrm>
          <a:prstGeom prst="rect">
            <a:avLst/>
          </a:prstGeom>
          <a:noFill/>
          <a:ln>
            <a:solidFill>
              <a:schemeClr val="accent1"/>
            </a:solidFill>
          </a:ln>
        </p:spPr>
        <p:txBody>
          <a:bodyPr wrap="none" lIns="0" tIns="0" rIns="0" bIns="0" rtlCol="0">
            <a:spAutoFit/>
          </a:bodyPr>
          <a:lstStyle/>
          <a:p>
            <a:r>
              <a:rPr lang="zh-CN" altLang="en-US" sz="1600" b="1" dirty="0">
                <a:latin typeface="微软雅黑" panose="020B0503020204020204" pitchFamily="34" charset="-122"/>
                <a:ea typeface="微软雅黑" panose="020B0503020204020204" pitchFamily="34" charset="-122"/>
              </a:rPr>
              <a:t>②最大信息系数（</a:t>
            </a:r>
            <a:r>
              <a:rPr lang="en-US" altLang="zh-CN" sz="1600" b="1" dirty="0">
                <a:latin typeface="微软雅黑" panose="020B0503020204020204" pitchFamily="34" charset="-122"/>
                <a:ea typeface="微软雅黑" panose="020B0503020204020204" pitchFamily="34" charset="-122"/>
              </a:rPr>
              <a:t>MIC</a:t>
            </a:r>
            <a:r>
              <a:rPr lang="zh-CN" altLang="en-US" sz="1600" b="1" dirty="0">
                <a:latin typeface="微软雅黑" panose="020B0503020204020204" pitchFamily="34" charset="-122"/>
                <a:ea typeface="微软雅黑" panose="020B0503020204020204" pitchFamily="34" charset="-122"/>
              </a:rPr>
              <a:t>法）</a:t>
            </a:r>
          </a:p>
        </p:txBody>
      </p:sp>
      <p:sp>
        <p:nvSpPr>
          <p:cNvPr id="22" name="文本框 21"/>
          <p:cNvSpPr txBox="1"/>
          <p:nvPr/>
        </p:nvSpPr>
        <p:spPr>
          <a:xfrm>
            <a:off x="1187163" y="4031535"/>
            <a:ext cx="7354570" cy="738664"/>
          </a:xfrm>
          <a:prstGeom prst="rect">
            <a:avLst/>
          </a:prstGeom>
          <a:noFill/>
        </p:spPr>
        <p:txBody>
          <a:bodyPr wrap="square" lIns="0" tIns="0" rIns="0" bIns="0" rtlCol="0">
            <a:spAutoFit/>
          </a:bodyPr>
          <a:lstStyle/>
          <a:p>
            <a:r>
              <a:rPr lang="en-US" altLang="zh-CN" sz="1600" dirty="0"/>
              <a:t>MIC</a:t>
            </a:r>
            <a:r>
              <a:rPr lang="zh-CN" altLang="en-US" sz="1600" dirty="0"/>
              <a:t>，即（</a:t>
            </a:r>
            <a:r>
              <a:rPr lang="en-US" altLang="zh-CN" sz="1600" dirty="0"/>
              <a:t>Maximal Information Coefficient</a:t>
            </a:r>
            <a:r>
              <a:rPr lang="zh-CN" altLang="en-US" sz="1600" dirty="0"/>
              <a:t>）最大信息系数，属于</a:t>
            </a:r>
            <a:r>
              <a:rPr lang="en-US" altLang="zh-CN" sz="1600" dirty="0"/>
              <a:t>Maximal Information-based Nonparametric Exploration (MINE) </a:t>
            </a:r>
            <a:r>
              <a:rPr lang="zh-CN" altLang="en-US" sz="1600" dirty="0"/>
              <a:t>最大的基于信息的非参数性探索，用于衡量两个变量</a:t>
            </a:r>
            <a:r>
              <a:rPr lang="en-US" altLang="zh-CN" sz="1600" dirty="0"/>
              <a:t>X</a:t>
            </a:r>
            <a:r>
              <a:rPr lang="zh-CN" altLang="en-US" sz="1600" dirty="0"/>
              <a:t>和</a:t>
            </a:r>
            <a:r>
              <a:rPr lang="en-US" altLang="zh-CN" sz="1600" dirty="0"/>
              <a:t>Y</a:t>
            </a:r>
            <a:r>
              <a:rPr lang="zh-CN" altLang="en-US" sz="1600" dirty="0"/>
              <a:t>之间的关联程度，线性或非线性的强度</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2" name="P11.mp3">
            <a:hlinkClick r:id="" action="ppaction://media"/>
            <a:extLst>
              <a:ext uri="{FF2B5EF4-FFF2-40B4-BE49-F238E27FC236}">
                <a16:creationId xmlns:a16="http://schemas.microsoft.com/office/drawing/2014/main" id="{E99304D0-B9B2-5447-B093-4D65AC22FC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V="1">
            <a:off x="8172400" y="883466"/>
            <a:ext cx="738666" cy="738666"/>
          </a:xfrm>
          <a:prstGeom prst="rect">
            <a:avLst/>
          </a:prstGeom>
        </p:spPr>
      </p:pic>
      <p:sp>
        <p:nvSpPr>
          <p:cNvPr id="9" name="页脚占位符 3">
            <a:extLst>
              <a:ext uri="{FF2B5EF4-FFF2-40B4-BE49-F238E27FC236}">
                <a16:creationId xmlns:a16="http://schemas.microsoft.com/office/drawing/2014/main" id="{96B00D57-2C8C-4AB7-A8E1-4029D9F4FADC}"/>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71751" y="859393"/>
            <a:ext cx="1800493" cy="369332"/>
          </a:xfrm>
          <a:prstGeom prst="rect">
            <a:avLst/>
          </a:prstGeom>
        </p:spPr>
        <p:txBody>
          <a:bodyPr wrap="none">
            <a:spAutoFit/>
          </a:bodyPr>
          <a:lstStyle/>
          <a:p>
            <a:pPr algn="l"/>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皮尔森相关系数</a:t>
            </a:r>
            <a:endParaRPr lang="en-US" altLang="zh-CN" b="1" dirty="0">
              <a:latin typeface="站酷小薇LOGO体" panose="02010600010101010101" pitchFamily="50" charset="-122"/>
              <a:ea typeface="站酷小薇LOGO体" panose="02010600010101010101" pitchFamily="50" charset="-122"/>
            </a:endParaRPr>
          </a:p>
        </p:txBody>
      </p:sp>
      <p:sp>
        <p:nvSpPr>
          <p:cNvPr id="2" name="文本框 1"/>
          <p:cNvSpPr txBox="1"/>
          <p:nvPr/>
        </p:nvSpPr>
        <p:spPr>
          <a:xfrm>
            <a:off x="1403649" y="1228726"/>
            <a:ext cx="5743575" cy="4708981"/>
          </a:xfrm>
          <a:prstGeom prst="rect">
            <a:avLst/>
          </a:prstGeom>
          <a:noFill/>
        </p:spPr>
        <p:txBody>
          <a:bodyPr wrap="square" lIns="0" tIns="0" rIns="0" bIns="0" rtlCol="0" anchor="t">
            <a:spAutoFit/>
          </a:bodyPr>
          <a:lstStyle/>
          <a:p>
            <a:endParaRPr lang="en-US" altLang="zh-CN"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en-US" altLang="zh-CN"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、皮尔森相关系数：</a:t>
            </a:r>
            <a:r>
              <a:rPr lang="zh-CN" altLang="en-US" b="1" dirty="0">
                <a:solidFill>
                  <a:schemeClr val="bg2">
                    <a:lumMod val="25000"/>
                  </a:schemeClr>
                </a:solidFill>
                <a:latin typeface="微软雅黑" panose="020B0503020204020204" pitchFamily="34" charset="-122"/>
                <a:ea typeface="微软雅黑" panose="020B0503020204020204" pitchFamily="34" charset="-122"/>
              </a:rPr>
              <a:t>衡量变量之间的</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线性关系</a:t>
            </a:r>
            <a:r>
              <a:rPr lang="zh-CN" altLang="en-US" b="1" dirty="0">
                <a:solidFill>
                  <a:schemeClr val="bg2">
                    <a:lumMod val="25000"/>
                  </a:schemeClr>
                </a:solidFill>
                <a:latin typeface="微软雅黑" panose="020B0503020204020204" pitchFamily="34" charset="-122"/>
                <a:ea typeface="微软雅黑" panose="020B0503020204020204" pitchFamily="34" charset="-122"/>
              </a:rPr>
              <a:t>，</a:t>
            </a:r>
          </a:p>
          <a:p>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b="1" dirty="0">
                <a:solidFill>
                  <a:schemeClr val="bg2">
                    <a:lumMod val="25000"/>
                  </a:schemeClr>
                </a:solidFill>
                <a:latin typeface="微软雅黑" panose="020B0503020204020204" pitchFamily="34" charset="-122"/>
                <a:ea typeface="微软雅黑" panose="020B0503020204020204" pitchFamily="34" charset="-122"/>
              </a:rPr>
              <a:t>2</a:t>
            </a:r>
            <a:r>
              <a:rPr lang="zh-CN" altLang="en-US" b="1" dirty="0">
                <a:solidFill>
                  <a:schemeClr val="bg2">
                    <a:lumMod val="25000"/>
                  </a:schemeClr>
                </a:solidFill>
                <a:latin typeface="微软雅黑" panose="020B0503020204020204" pitchFamily="34" charset="-122"/>
                <a:ea typeface="微软雅黑" panose="020B0503020204020204" pitchFamily="34" charset="-122"/>
              </a:rPr>
              <a:t>、结果取值为[-1,1]，-1表示完全负相关，+1表示正相关，0表示不线性相关，但是并不表示没有其它关系。</a:t>
            </a:r>
          </a:p>
          <a:p>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b="1" dirty="0">
                <a:solidFill>
                  <a:schemeClr val="bg2">
                    <a:lumMod val="25000"/>
                  </a:schemeClr>
                </a:solidFill>
                <a:latin typeface="微软雅黑" panose="020B0503020204020204" pitchFamily="34" charset="-122"/>
                <a:ea typeface="微软雅黑" panose="020B0503020204020204" pitchFamily="34" charset="-122"/>
              </a:rPr>
              <a:t>3</a:t>
            </a:r>
            <a:r>
              <a:rPr lang="zh-CN" altLang="en-US" b="1" dirty="0">
                <a:solidFill>
                  <a:schemeClr val="bg2">
                    <a:lumMod val="25000"/>
                  </a:schemeClr>
                </a:solidFill>
                <a:latin typeface="微软雅黑" panose="020B0503020204020204" pitchFamily="34" charset="-122"/>
                <a:ea typeface="微软雅黑" panose="020B0503020204020204" pitchFamily="34" charset="-122"/>
              </a:rPr>
              <a:t>、</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缺陷</a:t>
            </a:r>
            <a:r>
              <a:rPr lang="zh-CN" altLang="en-US" b="1" dirty="0">
                <a:solidFill>
                  <a:schemeClr val="bg2">
                    <a:lumMod val="25000"/>
                  </a:schemeClr>
                </a:solidFill>
                <a:latin typeface="微软雅黑" panose="020B0503020204020204" pitchFamily="34" charset="-122"/>
                <a:ea typeface="微软雅黑" panose="020B0503020204020204" pitchFamily="34" charset="-122"/>
              </a:rPr>
              <a:t>：</a:t>
            </a: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只衡量线性关系</a:t>
            </a:r>
            <a:r>
              <a:rPr lang="zh-CN" altLang="en-US" b="1" dirty="0">
                <a:solidFill>
                  <a:schemeClr val="bg2">
                    <a:lumMod val="25000"/>
                  </a:schemeClr>
                </a:solidFill>
                <a:latin typeface="微软雅黑" panose="020B0503020204020204" pitchFamily="34" charset="-122"/>
                <a:ea typeface="微软雅黑" panose="020B0503020204020204" pitchFamily="34" charset="-122"/>
              </a:rPr>
              <a:t>，如果关系是非线性的，即使连个变量具有一一对应的关系，Pearson关系也会接近0。</a:t>
            </a:r>
          </a:p>
          <a:p>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a:p>
            <a:r>
              <a:rPr lang="en-US" altLang="zh-CN" b="1" dirty="0">
                <a:solidFill>
                  <a:schemeClr val="bg2">
                    <a:lumMod val="25000"/>
                  </a:schemeClr>
                </a:solidFill>
                <a:latin typeface="微软雅黑" panose="020B0503020204020204" pitchFamily="34" charset="-122"/>
                <a:ea typeface="微软雅黑" panose="020B0503020204020204" pitchFamily="34" charset="-122"/>
              </a:rPr>
              <a:t>4</a:t>
            </a:r>
            <a:r>
              <a:rPr lang="zh-CN" altLang="en-US" b="1" dirty="0">
                <a:solidFill>
                  <a:schemeClr val="bg2">
                    <a:lumMod val="25000"/>
                  </a:schemeClr>
                </a:solidFill>
                <a:latin typeface="微软雅黑" panose="020B0503020204020204" pitchFamily="34" charset="-122"/>
                <a:ea typeface="微软雅黑" panose="020B0503020204020204" pitchFamily="34" charset="-122"/>
              </a:rPr>
              <a:t>、</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公式：</a:t>
            </a:r>
            <a:r>
              <a:rPr lang="zh-CN" altLang="en-US" b="1" dirty="0">
                <a:solidFill>
                  <a:schemeClr val="bg2">
                    <a:lumMod val="25000"/>
                  </a:schemeClr>
                </a:solidFill>
                <a:latin typeface="微软雅黑" panose="020B0503020204020204" pitchFamily="34" charset="-122"/>
                <a:ea typeface="微软雅黑" panose="020B0503020204020204" pitchFamily="34" charset="-122"/>
              </a:rPr>
              <a:t>样本共变异数除以X的标准差和Y的标准差的乘积。</a:t>
            </a:r>
            <a:endParaRPr lang="en-US" altLang="zh-CN" b="1" dirty="0">
              <a:solidFill>
                <a:schemeClr val="bg2">
                  <a:lumMod val="25000"/>
                </a:schemeClr>
              </a:solidFill>
              <a:latin typeface="微软雅黑" panose="020B0503020204020204" pitchFamily="34" charset="-122"/>
              <a:ea typeface="微软雅黑" panose="020B0503020204020204" pitchFamily="34" charset="-122"/>
            </a:endParaRPr>
          </a:p>
          <a:p>
            <a:endParaRPr lang="en-US" altLang="zh-CN" b="1" dirty="0">
              <a:solidFill>
                <a:schemeClr val="bg2">
                  <a:lumMod val="25000"/>
                </a:schemeClr>
              </a:solidFill>
              <a:latin typeface="微软雅黑" panose="020B0503020204020204" pitchFamily="34" charset="-122"/>
              <a:ea typeface="微软雅黑" panose="020B0503020204020204" pitchFamily="34" charset="-122"/>
            </a:endParaRPr>
          </a:p>
          <a:p>
            <a:endParaRPr lang="en-US" altLang="zh-CN" b="1"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t>通常情况下通过以下取值范围判断变量的相关强度：   </a:t>
            </a:r>
            <a:endParaRPr lang="en-US" altLang="zh-CN" dirty="0"/>
          </a:p>
          <a:p>
            <a:pPr marL="285750" indent="-285750">
              <a:buFont typeface="Arial" panose="020B0604020202020204" pitchFamily="34" charset="0"/>
              <a:buChar char="•"/>
            </a:pPr>
            <a:r>
              <a:rPr lang="en-US" altLang="zh-CN" dirty="0"/>
              <a:t>0.8-1.0     </a:t>
            </a:r>
            <a:r>
              <a:rPr lang="zh-CN" altLang="en-US" dirty="0"/>
              <a:t>极强</a:t>
            </a:r>
            <a:endParaRPr lang="en-US" altLang="zh-CN" dirty="0"/>
          </a:p>
          <a:p>
            <a:pPr marL="285750" indent="-285750">
              <a:buFont typeface="Arial" panose="020B0604020202020204" pitchFamily="34" charset="0"/>
              <a:buChar char="•"/>
            </a:pPr>
            <a:r>
              <a:rPr lang="en-US" altLang="zh-CN" dirty="0"/>
              <a:t>0.6-0.8     </a:t>
            </a:r>
            <a:r>
              <a:rPr lang="zh-CN" altLang="en-US" dirty="0"/>
              <a:t>强相关</a:t>
            </a:r>
            <a:endParaRPr lang="en-US" altLang="zh-CN" dirty="0"/>
          </a:p>
          <a:p>
            <a:pPr marL="285750" indent="-285750">
              <a:buFont typeface="Arial" panose="020B0604020202020204" pitchFamily="34" charset="0"/>
              <a:buChar char="•"/>
            </a:pPr>
            <a:r>
              <a:rPr lang="zh-CN" altLang="en-US" dirty="0"/>
              <a:t> </a:t>
            </a:r>
            <a:r>
              <a:rPr lang="en-US" altLang="zh-CN" dirty="0"/>
              <a:t>0.4-0.6     </a:t>
            </a:r>
            <a:r>
              <a:rPr lang="zh-CN" altLang="en-US" dirty="0"/>
              <a:t>中等程度相关</a:t>
            </a:r>
            <a:endParaRPr lang="zh-CN" altLang="en-US"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6" name="P">
            <a:hlinkClick r:id="" action="ppaction://media"/>
            <a:extLst>
              <a:ext uri="{FF2B5EF4-FFF2-40B4-BE49-F238E27FC236}">
                <a16:creationId xmlns:a16="http://schemas.microsoft.com/office/drawing/2014/main" id="{D954C8A5-D48B-4D31-935F-0959A03E2E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6417" y="1044060"/>
            <a:ext cx="651957" cy="651957"/>
          </a:xfrm>
          <a:prstGeom prst="rect">
            <a:avLst/>
          </a:prstGeom>
        </p:spPr>
      </p:pic>
      <p:pic>
        <p:nvPicPr>
          <p:cNvPr id="7" name="图片 6">
            <a:extLst>
              <a:ext uri="{FF2B5EF4-FFF2-40B4-BE49-F238E27FC236}">
                <a16:creationId xmlns:a16="http://schemas.microsoft.com/office/drawing/2014/main" id="{737A2703-3B8A-4546-BEBD-36CABBDF8172}"/>
              </a:ext>
            </a:extLst>
          </p:cNvPr>
          <p:cNvPicPr>
            <a:picLocks noChangeAspect="1"/>
          </p:cNvPicPr>
          <p:nvPr/>
        </p:nvPicPr>
        <p:blipFill>
          <a:blip r:embed="rId6"/>
          <a:stretch>
            <a:fillRect/>
          </a:stretch>
        </p:blipFill>
        <p:spPr>
          <a:xfrm>
            <a:off x="2915558" y="4005065"/>
            <a:ext cx="2719755" cy="770335"/>
          </a:xfrm>
          <a:prstGeom prst="rect">
            <a:avLst/>
          </a:prstGeom>
        </p:spPr>
      </p:pic>
      <p:sp>
        <p:nvSpPr>
          <p:cNvPr id="8" name="页脚占位符 3">
            <a:extLst>
              <a:ext uri="{FF2B5EF4-FFF2-40B4-BE49-F238E27FC236}">
                <a16:creationId xmlns:a16="http://schemas.microsoft.com/office/drawing/2014/main" id="{F6235620-9FC8-4CD7-9AB7-4130CDC35539}"/>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4"/>
          <a:stretch>
            <a:fillRect/>
          </a:stretch>
        </p:blipFill>
        <p:spPr>
          <a:xfrm>
            <a:off x="1060133" y="1581468"/>
            <a:ext cx="7023735" cy="3695065"/>
          </a:xfrm>
          <a:prstGeom prst="rect">
            <a:avLst/>
          </a:prstGeom>
        </p:spPr>
      </p:pic>
      <p:sp>
        <p:nvSpPr>
          <p:cNvPr id="3" name="矩形 2"/>
          <p:cNvSpPr/>
          <p:nvPr/>
        </p:nvSpPr>
        <p:spPr>
          <a:xfrm>
            <a:off x="2987825" y="1052736"/>
            <a:ext cx="2762295"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b="1" dirty="0">
                <a:latin typeface="站酷小薇LOGO体" panose="02010600010101010101" pitchFamily="50" charset="-122"/>
                <a:ea typeface="站酷小薇LOGO体" panose="02010600010101010101" pitchFamily="50" charset="-122"/>
              </a:rPr>
              <a:t>——</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皮尔森相关系数实例</a:t>
            </a:r>
            <a:endParaRPr lang="en-US" altLang="zh-CN" b="1" dirty="0">
              <a:latin typeface="站酷小薇LOGO体" panose="02010600010101010101" pitchFamily="50" charset="-122"/>
              <a:ea typeface="站酷小薇LOGO体" panose="02010600010101010101" pitchFamily="50" charset="-122"/>
            </a:endParaRPr>
          </a:p>
        </p:txBody>
      </p:sp>
      <mc:AlternateContent xmlns:mc="http://schemas.openxmlformats.org/markup-compatibility/2006">
        <mc:Choice xmlns:p14="http://schemas.microsoft.com/office/powerpoint/2010/main" Requires="p14">
          <p:contentPart p14:bwMode="auto" r:id="rId5">
            <p14:nvContentPartPr>
              <p14:cNvPr id="9" name="墨迹 8"/>
              <p14:cNvContentPartPr/>
              <p14:nvPr/>
            </p14:nvContentPartPr>
            <p14:xfrm>
              <a:off x="5359440" y="8458300"/>
              <a:ext cx="360" cy="360"/>
            </p14:xfrm>
          </p:contentPart>
        </mc:Choice>
        <mc:Fallback>
          <p:pic>
            <p:nvPicPr>
              <p:cNvPr id="9" name="墨迹 8"/>
              <p:cNvPicPr/>
              <p:nvPr/>
            </p:nvPicPr>
            <p:blipFill>
              <a:blip r:embed="rId6"/>
              <a:stretch>
                <a:fillRect/>
              </a:stretch>
            </p:blipFill>
            <p:spPr>
              <a:xfrm>
                <a:off x="5328120" y="8395300"/>
                <a:ext cx="63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墨迹 9"/>
              <p14:cNvContentPartPr/>
              <p14:nvPr/>
            </p14:nvContentPartPr>
            <p14:xfrm>
              <a:off x="6007080" y="8039180"/>
              <a:ext cx="360" cy="360"/>
            </p14:xfrm>
          </p:contentPart>
        </mc:Choice>
        <mc:Fallback>
          <p:pic>
            <p:nvPicPr>
              <p:cNvPr id="10" name="墨迹 9"/>
              <p:cNvPicPr/>
              <p:nvPr/>
            </p:nvPicPr>
            <p:blipFill>
              <a:blip r:embed="rId6"/>
              <a:stretch>
                <a:fillRect/>
              </a:stretch>
            </p:blipFill>
            <p:spPr>
              <a:xfrm>
                <a:off x="5975760" y="7976180"/>
                <a:ext cx="63000" cy="126000"/>
              </a:xfrm>
              <a:prstGeom prst="rect">
                <a:avLst/>
              </a:prstGeom>
            </p:spPr>
          </p:pic>
        </mc:Fallback>
      </mc:AlternateContent>
      <p:sp>
        <p:nvSpPr>
          <p:cNvPr id="13" name="矩形 12"/>
          <p:cNvSpPr/>
          <p:nvPr/>
        </p:nvSpPr>
        <p:spPr>
          <a:xfrm>
            <a:off x="1894893" y="5465673"/>
            <a:ext cx="6188974" cy="369332"/>
          </a:xfrm>
          <a:prstGeom prst="rect">
            <a:avLst/>
          </a:prstGeom>
        </p:spPr>
        <p:txBody>
          <a:bodyPr wrap="square">
            <a:spAutoFit/>
          </a:bodyPr>
          <a:lstStyle/>
          <a:p>
            <a:pPr algn="just">
              <a:spcBef>
                <a:spcPts val="400"/>
              </a:spcBef>
            </a:pPr>
            <a:r>
              <a:rPr lang="en-US" altLang="zh-CN" kern="100" dirty="0" err="1">
                <a:solidFill>
                  <a:srgbClr val="4D4D4D"/>
                </a:solidFill>
                <a:latin typeface="微软雅黑" panose="020B0503020204020204" pitchFamily="34" charset="-122"/>
                <a:cs typeface="Times New Roman" panose="02020603050405020304" pitchFamily="18" charset="0"/>
              </a:rPr>
              <a:t>Scipy</a:t>
            </a:r>
            <a:r>
              <a:rPr lang="zh-CN" altLang="zh-CN" kern="100" dirty="0">
                <a:solidFill>
                  <a:srgbClr val="4D4D4D"/>
                </a:solidFill>
                <a:ea typeface="微软雅黑" panose="020B0503020204020204" pitchFamily="34" charset="-122"/>
                <a:cs typeface="Times New Roman" panose="02020603050405020304" pitchFamily="18" charset="0"/>
              </a:rPr>
              <a:t>的 </a:t>
            </a:r>
            <a:r>
              <a:rPr lang="en-US" altLang="zh-CN" i="1" kern="100" dirty="0" err="1">
                <a:solidFill>
                  <a:srgbClr val="4D4D4D"/>
                </a:solidFill>
                <a:latin typeface="&amp;quot"/>
                <a:cs typeface="Times New Roman" panose="02020603050405020304" pitchFamily="18" charset="0"/>
              </a:rPr>
              <a:t>pearsonr</a:t>
            </a:r>
            <a:r>
              <a:rPr lang="en-US" altLang="zh-CN" kern="100" dirty="0">
                <a:solidFill>
                  <a:srgbClr val="4D4D4D"/>
                </a:solidFill>
                <a:latin typeface="微软雅黑" panose="020B0503020204020204" pitchFamily="34" charset="-122"/>
                <a:cs typeface="Times New Roman" panose="02020603050405020304" pitchFamily="18" charset="0"/>
              </a:rPr>
              <a:t> </a:t>
            </a:r>
            <a:r>
              <a:rPr lang="zh-CN" altLang="zh-CN" kern="100" dirty="0">
                <a:solidFill>
                  <a:srgbClr val="4D4D4D"/>
                </a:solidFill>
                <a:ea typeface="微软雅黑" panose="020B0503020204020204" pitchFamily="34" charset="-122"/>
                <a:cs typeface="Times New Roman" panose="02020603050405020304" pitchFamily="18" charset="0"/>
              </a:rPr>
              <a:t>方法能够同时计算 </a:t>
            </a:r>
            <a:r>
              <a:rPr lang="zh-CN" altLang="zh-CN" i="1" kern="100" dirty="0">
                <a:solidFill>
                  <a:srgbClr val="4D4D4D"/>
                </a:solidFill>
                <a:latin typeface="&amp;quot"/>
                <a:cs typeface="Times New Roman" panose="02020603050405020304" pitchFamily="18" charset="0"/>
              </a:rPr>
              <a:t>相关系数</a:t>
            </a:r>
            <a:r>
              <a:rPr lang="zh-CN" altLang="zh-CN" kern="100" dirty="0">
                <a:solidFill>
                  <a:srgbClr val="4D4D4D"/>
                </a:solidFill>
                <a:ea typeface="微软雅黑" panose="020B0503020204020204" pitchFamily="34" charset="-122"/>
                <a:cs typeface="Times New Roman" panose="02020603050405020304" pitchFamily="18" charset="0"/>
              </a:rPr>
              <a:t> 和</a:t>
            </a:r>
            <a:r>
              <a:rPr lang="en-US" altLang="zh-CN" i="1" kern="100" dirty="0">
                <a:solidFill>
                  <a:srgbClr val="4D4D4D"/>
                </a:solidFill>
                <a:latin typeface="&amp;quot"/>
                <a:cs typeface="Times New Roman" panose="02020603050405020304" pitchFamily="18" charset="0"/>
              </a:rPr>
              <a:t>p-value</a:t>
            </a:r>
            <a:r>
              <a:rPr lang="en-US" altLang="zh-CN" kern="100" dirty="0">
                <a:solidFill>
                  <a:srgbClr val="4D4D4D"/>
                </a:solidFill>
                <a:latin typeface="微软雅黑" panose="020B0503020204020204" pitchFamily="34" charset="-122"/>
                <a:cs typeface="Times New Roman" panose="02020603050405020304" pitchFamily="18" charset="0"/>
              </a:rPr>
              <a:t>.</a:t>
            </a:r>
            <a:endParaRPr lang="zh-CN" altLang="zh-CN" kern="100" dirty="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8">
            <p14:nvContentPartPr>
              <p14:cNvPr id="14" name="墨迹 13"/>
              <p14:cNvContentPartPr/>
              <p14:nvPr/>
            </p14:nvContentPartPr>
            <p14:xfrm>
              <a:off x="2031960" y="3077930"/>
              <a:ext cx="3759480" cy="79200"/>
            </p14:xfrm>
          </p:contentPart>
        </mc:Choice>
        <mc:Fallback>
          <p:pic>
            <p:nvPicPr>
              <p:cNvPr id="14" name="墨迹 13"/>
              <p:cNvPicPr/>
              <p:nvPr/>
            </p:nvPicPr>
            <p:blipFill>
              <a:blip r:embed="rId9"/>
              <a:stretch>
                <a:fillRect/>
              </a:stretch>
            </p:blipFill>
            <p:spPr>
              <a:xfrm>
                <a:off x="2000640" y="3014930"/>
                <a:ext cx="38221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墨迹 14"/>
              <p14:cNvContentPartPr/>
              <p14:nvPr/>
            </p14:nvContentPartPr>
            <p14:xfrm>
              <a:off x="6731040" y="3295730"/>
              <a:ext cx="989280" cy="144720"/>
            </p14:xfrm>
          </p:contentPart>
        </mc:Choice>
        <mc:Fallback>
          <p:pic>
            <p:nvPicPr>
              <p:cNvPr id="15" name="墨迹 14"/>
              <p:cNvPicPr/>
              <p:nvPr/>
            </p:nvPicPr>
            <p:blipFill>
              <a:blip r:embed="rId11"/>
              <a:stretch>
                <a:fillRect/>
              </a:stretch>
            </p:blipFill>
            <p:spPr>
              <a:xfrm>
                <a:off x="6699720" y="3232730"/>
                <a:ext cx="105192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墨迹 15"/>
              <p14:cNvContentPartPr/>
              <p14:nvPr/>
            </p14:nvContentPartPr>
            <p14:xfrm>
              <a:off x="6756240" y="3548090"/>
              <a:ext cx="1118160" cy="108000"/>
            </p14:xfrm>
          </p:contentPart>
        </mc:Choice>
        <mc:Fallback>
          <p:pic>
            <p:nvPicPr>
              <p:cNvPr id="16" name="墨迹 15"/>
              <p:cNvPicPr/>
              <p:nvPr/>
            </p:nvPicPr>
            <p:blipFill>
              <a:blip r:embed="rId13"/>
              <a:stretch>
                <a:fillRect/>
              </a:stretch>
            </p:blipFill>
            <p:spPr>
              <a:xfrm>
                <a:off x="6724920" y="3485090"/>
                <a:ext cx="11808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墨迹 18"/>
              <p14:cNvContentPartPr/>
              <p14:nvPr/>
            </p14:nvContentPartPr>
            <p14:xfrm>
              <a:off x="2197200" y="3674450"/>
              <a:ext cx="3124440" cy="129600"/>
            </p14:xfrm>
          </p:contentPart>
        </mc:Choice>
        <mc:Fallback>
          <p:pic>
            <p:nvPicPr>
              <p:cNvPr id="19" name="墨迹 18"/>
              <p:cNvPicPr/>
              <p:nvPr/>
            </p:nvPicPr>
            <p:blipFill>
              <a:blip r:embed="rId15"/>
              <a:stretch>
                <a:fillRect/>
              </a:stretch>
            </p:blipFill>
            <p:spPr>
              <a:xfrm>
                <a:off x="2165880" y="3611450"/>
                <a:ext cx="31870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墨迹 3"/>
              <p14:cNvContentPartPr/>
              <p14:nvPr/>
            </p14:nvContentPartPr>
            <p14:xfrm>
              <a:off x="2157277" y="2192040"/>
              <a:ext cx="2700720" cy="114480"/>
            </p14:xfrm>
          </p:contentPart>
        </mc:Choice>
        <mc:Fallback>
          <p:pic>
            <p:nvPicPr>
              <p:cNvPr id="4" name="墨迹 3"/>
              <p:cNvPicPr/>
              <p:nvPr/>
            </p:nvPicPr>
            <p:blipFill>
              <a:blip r:embed="rId17"/>
              <a:stretch>
                <a:fillRect/>
              </a:stretch>
            </p:blipFill>
            <p:spPr>
              <a:xfrm>
                <a:off x="2125957" y="2129040"/>
                <a:ext cx="27633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 name="墨迹 4"/>
              <p14:cNvContentPartPr/>
              <p14:nvPr/>
            </p14:nvContentPartPr>
            <p14:xfrm>
              <a:off x="2186077" y="1963800"/>
              <a:ext cx="2904840" cy="467280"/>
            </p14:xfrm>
          </p:contentPart>
        </mc:Choice>
        <mc:Fallback>
          <p:pic>
            <p:nvPicPr>
              <p:cNvPr id="5" name="墨迹 4"/>
              <p:cNvPicPr/>
              <p:nvPr/>
            </p:nvPicPr>
            <p:blipFill>
              <a:blip r:embed="rId19"/>
              <a:stretch>
                <a:fillRect/>
              </a:stretch>
            </p:blipFill>
            <p:spPr>
              <a:xfrm>
                <a:off x="2177077" y="1954800"/>
                <a:ext cx="292248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 name="墨迹 5"/>
              <p14:cNvContentPartPr/>
              <p14:nvPr/>
            </p14:nvContentPartPr>
            <p14:xfrm>
              <a:off x="2200117" y="3783960"/>
              <a:ext cx="3302640" cy="198360"/>
            </p14:xfrm>
          </p:contentPart>
        </mc:Choice>
        <mc:Fallback>
          <p:pic>
            <p:nvPicPr>
              <p:cNvPr id="6" name="墨迹 5"/>
              <p:cNvPicPr/>
              <p:nvPr/>
            </p:nvPicPr>
            <p:blipFill>
              <a:blip r:embed="rId21"/>
              <a:stretch>
                <a:fillRect/>
              </a:stretch>
            </p:blipFill>
            <p:spPr>
              <a:xfrm>
                <a:off x="2191117" y="3774960"/>
                <a:ext cx="3320280" cy="216000"/>
              </a:xfrm>
              <a:prstGeom prst="rect">
                <a:avLst/>
              </a:prstGeom>
            </p:spPr>
          </p:pic>
        </mc:Fallback>
      </mc:AlternateContent>
      <p:pic>
        <p:nvPicPr>
          <p:cNvPr id="17" name="P13.mp3">
            <a:hlinkClick r:id="" action="ppaction://media"/>
            <a:extLst>
              <a:ext uri="{FF2B5EF4-FFF2-40B4-BE49-F238E27FC236}">
                <a16:creationId xmlns:a16="http://schemas.microsoft.com/office/drawing/2014/main" id="{85A9C12E-C3EC-4F6E-981C-D16D74E2D7E7}"/>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flipV="1">
            <a:off x="8316416" y="965491"/>
            <a:ext cx="615976" cy="615976"/>
          </a:xfrm>
          <a:prstGeom prst="rect">
            <a:avLst/>
          </a:prstGeom>
        </p:spPr>
      </p:pic>
      <p:sp>
        <p:nvSpPr>
          <p:cNvPr id="18" name="页脚占位符 3">
            <a:extLst>
              <a:ext uri="{FF2B5EF4-FFF2-40B4-BE49-F238E27FC236}">
                <a16:creationId xmlns:a16="http://schemas.microsoft.com/office/drawing/2014/main" id="{0D466590-6A3D-4FA1-A050-ECBC0DE0A3EC}"/>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8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87824" y="1052736"/>
            <a:ext cx="233576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Pearson</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相关系数缺陷</a:t>
            </a:r>
            <a:endParaRPr lang="en-US" altLang="zh-CN" b="1" dirty="0">
              <a:latin typeface="站酷小薇LOGO体" panose="02010600010101010101" pitchFamily="50" charset="-122"/>
              <a:ea typeface="站酷小薇LOGO体" panose="02010600010101010101" pitchFamily="50" charset="-122"/>
            </a:endParaRPr>
          </a:p>
        </p:txBody>
      </p:sp>
      <mc:AlternateContent xmlns:mc="http://schemas.openxmlformats.org/markup-compatibility/2006">
        <mc:Choice xmlns:p14="http://schemas.microsoft.com/office/powerpoint/2010/main" Requires="p14">
          <p:contentPart p14:bwMode="auto" r:id="rId4">
            <p14:nvContentPartPr>
              <p14:cNvPr id="9" name="墨迹 8"/>
              <p14:cNvContentPartPr/>
              <p14:nvPr/>
            </p14:nvContentPartPr>
            <p14:xfrm>
              <a:off x="5359440" y="8458300"/>
              <a:ext cx="360" cy="360"/>
            </p14:xfrm>
          </p:contentPart>
        </mc:Choice>
        <mc:Fallback>
          <p:pic>
            <p:nvPicPr>
              <p:cNvPr id="9" name="墨迹 8"/>
              <p:cNvPicPr/>
              <p:nvPr/>
            </p:nvPicPr>
            <p:blipFill>
              <a:blip r:embed="rId5"/>
              <a:stretch>
                <a:fillRect/>
              </a:stretch>
            </p:blipFill>
            <p:spPr>
              <a:xfrm>
                <a:off x="5328120" y="8395300"/>
                <a:ext cx="63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墨迹 9"/>
              <p14:cNvContentPartPr/>
              <p14:nvPr/>
            </p14:nvContentPartPr>
            <p14:xfrm>
              <a:off x="6007080" y="8039180"/>
              <a:ext cx="360" cy="360"/>
            </p14:xfrm>
          </p:contentPart>
        </mc:Choice>
        <mc:Fallback>
          <p:pic>
            <p:nvPicPr>
              <p:cNvPr id="10" name="墨迹 9"/>
              <p:cNvPicPr/>
              <p:nvPr/>
            </p:nvPicPr>
            <p:blipFill>
              <a:blip r:embed="rId5"/>
              <a:stretch>
                <a:fillRect/>
              </a:stretch>
            </p:blipFill>
            <p:spPr>
              <a:xfrm>
                <a:off x="5975760" y="7976180"/>
                <a:ext cx="63000" cy="126000"/>
              </a:xfrm>
              <a:prstGeom prst="rect">
                <a:avLst/>
              </a:prstGeom>
            </p:spPr>
          </p:pic>
        </mc:Fallback>
      </mc:AlternateContent>
      <p:sp>
        <p:nvSpPr>
          <p:cNvPr id="13" name="矩形 12"/>
          <p:cNvSpPr/>
          <p:nvPr/>
        </p:nvSpPr>
        <p:spPr>
          <a:xfrm>
            <a:off x="1229616" y="1670945"/>
            <a:ext cx="6684768" cy="923330"/>
          </a:xfrm>
          <a:prstGeom prst="rect">
            <a:avLst/>
          </a:prstGeom>
        </p:spPr>
        <p:txBody>
          <a:bodyPr wrap="square">
            <a:spAutoFit/>
          </a:bodyPr>
          <a:lstStyle/>
          <a:p>
            <a:pPr algn="just">
              <a:spcBef>
                <a:spcPts val="400"/>
              </a:spcBef>
            </a:pPr>
            <a:r>
              <a:rPr lang="en-US" altLang="zh-CN" b="1" dirty="0"/>
              <a:t>Pearson</a:t>
            </a:r>
            <a:r>
              <a:rPr lang="zh-CN" altLang="zh-CN" b="1" dirty="0"/>
              <a:t>相关系数的一个明显缺陷是，作为特征排序机制，他</a:t>
            </a:r>
            <a:r>
              <a:rPr lang="zh-CN" altLang="zh-CN" b="1" dirty="0">
                <a:solidFill>
                  <a:schemeClr val="accent1"/>
                </a:solidFill>
              </a:rPr>
              <a:t>只对线性关系敏感</a:t>
            </a:r>
            <a:r>
              <a:rPr lang="zh-CN" altLang="zh-CN" b="1" dirty="0"/>
              <a:t>。如果关系是非线性的，即便两个变量具有一一对应的关系，</a:t>
            </a:r>
            <a:r>
              <a:rPr lang="en-US" altLang="zh-CN" b="1" dirty="0"/>
              <a:t>Pearson</a:t>
            </a:r>
            <a:r>
              <a:rPr lang="zh-CN" altLang="zh-CN" b="1" dirty="0"/>
              <a:t>相关性也可能会接近</a:t>
            </a:r>
            <a:r>
              <a:rPr lang="en-US" altLang="zh-CN" b="1" dirty="0"/>
              <a:t>0</a:t>
            </a:r>
            <a:r>
              <a:rPr lang="zh-CN" altLang="zh-CN" b="1" dirty="0"/>
              <a:t>。</a:t>
            </a:r>
            <a:endParaRPr lang="zh-CN" altLang="zh-CN" kern="100" dirty="0">
              <a:cs typeface="Times New Roman" panose="02020603050405020304" pitchFamily="18" charset="0"/>
            </a:endParaRPr>
          </a:p>
        </p:txBody>
      </p:sp>
      <p:pic>
        <p:nvPicPr>
          <p:cNvPr id="11" name="图片 10"/>
          <p:cNvPicPr/>
          <p:nvPr/>
        </p:nvPicPr>
        <p:blipFill>
          <a:blip r:embed="rId7"/>
          <a:stretch>
            <a:fillRect/>
          </a:stretch>
        </p:blipFill>
        <p:spPr>
          <a:xfrm>
            <a:off x="731631" y="2859090"/>
            <a:ext cx="7680738" cy="1734294"/>
          </a:xfrm>
          <a:prstGeom prst="rect">
            <a:avLst/>
          </a:prstGeom>
        </p:spPr>
      </p:pic>
      <mc:AlternateContent xmlns:mc="http://schemas.openxmlformats.org/markup-compatibility/2006">
        <mc:Choice xmlns:p14="http://schemas.microsoft.com/office/powerpoint/2010/main" Requires="p14">
          <p:contentPart p14:bwMode="auto" r:id="rId8">
            <p14:nvContentPartPr>
              <p14:cNvPr id="2" name="墨迹 1"/>
              <p14:cNvContentPartPr/>
              <p14:nvPr/>
            </p14:nvContentPartPr>
            <p14:xfrm>
              <a:off x="1736797" y="4097160"/>
              <a:ext cx="2451240" cy="518040"/>
            </p14:xfrm>
          </p:contentPart>
        </mc:Choice>
        <mc:Fallback>
          <p:pic>
            <p:nvPicPr>
              <p:cNvPr id="2" name="墨迹 1"/>
              <p:cNvPicPr/>
              <p:nvPr/>
            </p:nvPicPr>
            <p:blipFill>
              <a:blip r:embed="rId9"/>
              <a:stretch>
                <a:fillRect/>
              </a:stretch>
            </p:blipFill>
            <p:spPr>
              <a:xfrm>
                <a:off x="1727797" y="4088160"/>
                <a:ext cx="2468880" cy="535680"/>
              </a:xfrm>
              <a:prstGeom prst="rect">
                <a:avLst/>
              </a:prstGeom>
            </p:spPr>
          </p:pic>
        </mc:Fallback>
      </mc:AlternateContent>
      <p:pic>
        <p:nvPicPr>
          <p:cNvPr id="5" name="缺陷">
            <a:hlinkClick r:id="" action="ppaction://media"/>
            <a:extLst>
              <a:ext uri="{FF2B5EF4-FFF2-40B4-BE49-F238E27FC236}">
                <a16:creationId xmlns:a16="http://schemas.microsoft.com/office/drawing/2014/main" id="{E754E35B-E4E4-4D5E-B352-7BB83F2C4DE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00392" y="1045235"/>
            <a:ext cx="753666" cy="753666"/>
          </a:xfrm>
          <a:prstGeom prst="rect">
            <a:avLst/>
          </a:prstGeom>
        </p:spPr>
      </p:pic>
      <p:sp>
        <p:nvSpPr>
          <p:cNvPr id="6" name="矩形 5">
            <a:extLst>
              <a:ext uri="{FF2B5EF4-FFF2-40B4-BE49-F238E27FC236}">
                <a16:creationId xmlns:a16="http://schemas.microsoft.com/office/drawing/2014/main" id="{D706BEC7-1BB7-4667-B827-FB6115C7D451}"/>
              </a:ext>
            </a:extLst>
          </p:cNvPr>
          <p:cNvSpPr/>
          <p:nvPr/>
        </p:nvSpPr>
        <p:spPr>
          <a:xfrm>
            <a:off x="611560" y="4619890"/>
            <a:ext cx="8136184" cy="1200329"/>
          </a:xfrm>
          <a:prstGeom prst="rect">
            <a:avLst/>
          </a:prstGeom>
        </p:spPr>
        <p:txBody>
          <a:bodyPr wrap="square">
            <a:spAutoFit/>
          </a:bodyPr>
          <a:lstStyle/>
          <a:p>
            <a:r>
              <a:rPr lang="en-US" altLang="zh-CN" dirty="0">
                <a:solidFill>
                  <a:schemeClr val="tx1">
                    <a:lumMod val="65000"/>
                    <a:lumOff val="35000"/>
                  </a:schemeClr>
                </a:solidFill>
                <a:hlinkClick r:id="rId11">
                  <a:extLst>
                    <a:ext uri="{A12FA001-AC4F-418D-AE19-62706E023703}">
                      <ahyp:hlinkClr xmlns:ahyp="http://schemas.microsoft.com/office/drawing/2018/hyperlinkcolor" val="tx"/>
                    </a:ext>
                  </a:extLst>
                </a:hlinkClick>
              </a:rPr>
              <a:t>https://blog.csdn.net/FontThrone/article/details/85227239?utm_medium=distribute.pc_relevant.none-task-blog-BlogCommendFromMachineLearnPai2-2.nonecase&amp;depth_1-utm_source=distribute.pc_relevant.none-task-blog-BlogCommendFromMachineLearnPai2-2.nonecase</a:t>
            </a:r>
            <a:endParaRPr lang="zh-CN" altLang="en-US" dirty="0">
              <a:solidFill>
                <a:schemeClr val="tx1">
                  <a:lumMod val="65000"/>
                  <a:lumOff val="35000"/>
                </a:schemeClr>
              </a:solidFill>
            </a:endParaRPr>
          </a:p>
        </p:txBody>
      </p:sp>
      <p:sp>
        <p:nvSpPr>
          <p:cNvPr id="12" name="页脚占位符 3">
            <a:extLst>
              <a:ext uri="{FF2B5EF4-FFF2-40B4-BE49-F238E27FC236}">
                <a16:creationId xmlns:a16="http://schemas.microsoft.com/office/drawing/2014/main" id="{F0CBFBE1-0F37-428C-801A-10C64C874992}"/>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38770" y="969221"/>
            <a:ext cx="4027064" cy="369332"/>
          </a:xfrm>
          <a:prstGeom prst="rect">
            <a:avLst/>
          </a:prstGeom>
        </p:spPr>
        <p:txBody>
          <a:bodyPr wrap="none">
            <a:spAutoFit/>
          </a:bodyPr>
          <a:lstStyle/>
          <a:p>
            <a:pPr algn="l"/>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（MIC）的基础</a:t>
            </a:r>
            <a:r>
              <a:rPr lang="en-US" altLang="zh-CN"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互信息（</a:t>
            </a:r>
            <a:r>
              <a:rPr lang="en-US" altLang="zh-CN"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MI</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p>
        </p:txBody>
      </p:sp>
      <p:sp>
        <p:nvSpPr>
          <p:cNvPr id="2" name="文本框 1"/>
          <p:cNvSpPr txBox="1"/>
          <p:nvPr/>
        </p:nvSpPr>
        <p:spPr>
          <a:xfrm>
            <a:off x="1244202" y="1408202"/>
            <a:ext cx="5743575" cy="738664"/>
          </a:xfrm>
          <a:prstGeom prst="rect">
            <a:avLst/>
          </a:prstGeom>
          <a:noFill/>
        </p:spPr>
        <p:txBody>
          <a:bodyPr wrap="square" lIns="0" tIns="0" rIns="0" bIns="0" rtlCol="0" anchor="t">
            <a:spAutoFit/>
          </a:bodyPr>
          <a:lstStyle/>
          <a:p>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、互信息（</a:t>
            </a:r>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MI</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）方法公式如下：</a:t>
            </a:r>
            <a:endPar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2156224" y="1713237"/>
            <a:ext cx="3765550" cy="476250"/>
          </a:xfrm>
          <a:prstGeom prst="rect">
            <a:avLst/>
          </a:prstGeom>
        </p:spPr>
      </p:pic>
      <p:pic>
        <p:nvPicPr>
          <p:cNvPr id="6" name="图片 5">
            <a:extLst>
              <a:ext uri="{FF2B5EF4-FFF2-40B4-BE49-F238E27FC236}">
                <a16:creationId xmlns:a16="http://schemas.microsoft.com/office/drawing/2014/main" id="{7818D179-5F3A-47F4-87C5-EF4DEAEEE3CB}"/>
              </a:ext>
            </a:extLst>
          </p:cNvPr>
          <p:cNvPicPr>
            <a:picLocks noChangeAspect="1"/>
          </p:cNvPicPr>
          <p:nvPr/>
        </p:nvPicPr>
        <p:blipFill>
          <a:blip r:embed="rId6"/>
          <a:stretch>
            <a:fillRect/>
          </a:stretch>
        </p:blipFill>
        <p:spPr>
          <a:xfrm>
            <a:off x="827585" y="2319494"/>
            <a:ext cx="5436413" cy="3483777"/>
          </a:xfrm>
          <a:prstGeom prst="rect">
            <a:avLst/>
          </a:prstGeom>
        </p:spPr>
      </p:pic>
      <p:pic>
        <p:nvPicPr>
          <p:cNvPr id="8" name="图片 7">
            <a:extLst>
              <a:ext uri="{FF2B5EF4-FFF2-40B4-BE49-F238E27FC236}">
                <a16:creationId xmlns:a16="http://schemas.microsoft.com/office/drawing/2014/main" id="{109E9980-0B46-4EF2-850C-52B820B79479}"/>
              </a:ext>
            </a:extLst>
          </p:cNvPr>
          <p:cNvPicPr/>
          <p:nvPr/>
        </p:nvPicPr>
        <p:blipFill>
          <a:blip r:embed="rId7"/>
          <a:stretch>
            <a:fillRect/>
          </a:stretch>
        </p:blipFill>
        <p:spPr>
          <a:xfrm>
            <a:off x="4788024" y="2342945"/>
            <a:ext cx="4156288" cy="2326287"/>
          </a:xfrm>
          <a:prstGeom prst="rect">
            <a:avLst/>
          </a:prstGeom>
        </p:spPr>
      </p:pic>
      <p:sp>
        <p:nvSpPr>
          <p:cNvPr id="9" name="文本框 8">
            <a:extLst>
              <a:ext uri="{FF2B5EF4-FFF2-40B4-BE49-F238E27FC236}">
                <a16:creationId xmlns:a16="http://schemas.microsoft.com/office/drawing/2014/main" id="{7132C1DA-EB4F-41D9-83E5-C04EA707B9F0}"/>
              </a:ext>
            </a:extLst>
          </p:cNvPr>
          <p:cNvSpPr txBox="1"/>
          <p:nvPr/>
        </p:nvSpPr>
        <p:spPr>
          <a:xfrm>
            <a:off x="1244202" y="1393111"/>
            <a:ext cx="5743575" cy="738664"/>
          </a:xfrm>
          <a:prstGeom prst="rect">
            <a:avLst/>
          </a:prstGeom>
          <a:noFill/>
        </p:spPr>
        <p:txBody>
          <a:bodyPr wrap="square" lIns="0" tIns="0" rIns="0" bIns="0" rtlCol="0" anchor="t">
            <a:spAutoFit/>
          </a:bodyPr>
          <a:lstStyle/>
          <a:p>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、互信息（</a:t>
            </a:r>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MI</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）方法公式如下：</a:t>
            </a:r>
            <a:endPar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4" name="MI">
            <a:hlinkClick r:id="" action="ppaction://media"/>
            <a:extLst>
              <a:ext uri="{FF2B5EF4-FFF2-40B4-BE49-F238E27FC236}">
                <a16:creationId xmlns:a16="http://schemas.microsoft.com/office/drawing/2014/main" id="{9EFF8973-79F9-4A07-B1C5-F472C2C472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899800" y="1235475"/>
            <a:ext cx="666351" cy="666351"/>
          </a:xfrm>
          <a:prstGeom prst="rect">
            <a:avLst/>
          </a:prstGeom>
        </p:spPr>
      </p:pic>
      <p:sp>
        <p:nvSpPr>
          <p:cNvPr id="10" name="页脚占位符 3">
            <a:extLst>
              <a:ext uri="{FF2B5EF4-FFF2-40B4-BE49-F238E27FC236}">
                <a16:creationId xmlns:a16="http://schemas.microsoft.com/office/drawing/2014/main" id="{DCE25062-5852-44AA-BA19-64CA2F100D92}"/>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9174E72-1B59-4010-9B79-AF0F91B651EC}"/>
              </a:ext>
            </a:extLst>
          </p:cNvPr>
          <p:cNvPicPr/>
          <p:nvPr/>
        </p:nvPicPr>
        <p:blipFill>
          <a:blip r:embed="rId4"/>
          <a:stretch>
            <a:fillRect/>
          </a:stretch>
        </p:blipFill>
        <p:spPr>
          <a:xfrm>
            <a:off x="1569689" y="1779590"/>
            <a:ext cx="5274310" cy="910590"/>
          </a:xfrm>
          <a:prstGeom prst="rect">
            <a:avLst/>
          </a:prstGeom>
        </p:spPr>
      </p:pic>
      <p:sp>
        <p:nvSpPr>
          <p:cNvPr id="3" name="矩形 2">
            <a:extLst>
              <a:ext uri="{FF2B5EF4-FFF2-40B4-BE49-F238E27FC236}">
                <a16:creationId xmlns:a16="http://schemas.microsoft.com/office/drawing/2014/main" id="{72C73B06-7134-487B-A4AB-C02C68C9C7EB}"/>
              </a:ext>
            </a:extLst>
          </p:cNvPr>
          <p:cNvSpPr/>
          <p:nvPr/>
        </p:nvSpPr>
        <p:spPr>
          <a:xfrm>
            <a:off x="3029751" y="1052736"/>
            <a:ext cx="3084499" cy="369332"/>
          </a:xfrm>
          <a:prstGeom prst="rect">
            <a:avLst/>
          </a:prstGeom>
        </p:spPr>
        <p:txBody>
          <a:bodyPr wrap="none">
            <a:spAutoFit/>
          </a:bodyPr>
          <a:lstStyle/>
          <a:p>
            <a:pPr algn="l"/>
            <a:r>
              <a:rPr lang="en-US" altLang="zh-CN"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MI</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的优化版本</a:t>
            </a:r>
            <a:r>
              <a:rPr lang="en-US" altLang="zh-CN"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MI</a:t>
            </a:r>
            <a:r>
              <a:rPr lang="en-US" altLang="zh-CN"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C</a:t>
            </a:r>
            <a:r>
              <a:rPr lang="zh-CN" altLang="en-US"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方法</a:t>
            </a:r>
          </a:p>
        </p:txBody>
      </p:sp>
      <p:sp>
        <p:nvSpPr>
          <p:cNvPr id="4" name="文本框 3">
            <a:extLst>
              <a:ext uri="{FF2B5EF4-FFF2-40B4-BE49-F238E27FC236}">
                <a16:creationId xmlns:a16="http://schemas.microsoft.com/office/drawing/2014/main" id="{EC158D36-A39F-4ECD-94AD-589E030EF074}"/>
              </a:ext>
            </a:extLst>
          </p:cNvPr>
          <p:cNvSpPr txBox="1"/>
          <p:nvPr/>
        </p:nvSpPr>
        <p:spPr>
          <a:xfrm>
            <a:off x="1335058" y="1427267"/>
            <a:ext cx="5743575" cy="738664"/>
          </a:xfrm>
          <a:prstGeom prst="rect">
            <a:avLst/>
          </a:prstGeom>
          <a:noFill/>
        </p:spPr>
        <p:txBody>
          <a:bodyPr wrap="square" lIns="0" tIns="0" rIns="0" bIns="0" rtlCol="0" anchor="t">
            <a:spAutoFit/>
          </a:bodyPr>
          <a:lstStyle/>
          <a:p>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、最大信息系数（</a:t>
            </a:r>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MIC</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）方法公式如下：</a:t>
            </a:r>
            <a:endPar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479807D-EDCF-4E53-8122-E66D6EE709FB}"/>
              </a:ext>
            </a:extLst>
          </p:cNvPr>
          <p:cNvPicPr>
            <a:picLocks noChangeAspect="1"/>
          </p:cNvPicPr>
          <p:nvPr/>
        </p:nvPicPr>
        <p:blipFill>
          <a:blip r:embed="rId5"/>
          <a:stretch>
            <a:fillRect/>
          </a:stretch>
        </p:blipFill>
        <p:spPr>
          <a:xfrm>
            <a:off x="324641" y="2772952"/>
            <a:ext cx="4491482" cy="3033514"/>
          </a:xfrm>
          <a:prstGeom prst="rect">
            <a:avLst/>
          </a:prstGeom>
        </p:spPr>
      </p:pic>
      <p:pic>
        <p:nvPicPr>
          <p:cNvPr id="6" name="图片 5">
            <a:extLst>
              <a:ext uri="{FF2B5EF4-FFF2-40B4-BE49-F238E27FC236}">
                <a16:creationId xmlns:a16="http://schemas.microsoft.com/office/drawing/2014/main" id="{A1D52257-D043-44B2-A320-193C56772C5A}"/>
              </a:ext>
            </a:extLst>
          </p:cNvPr>
          <p:cNvPicPr>
            <a:picLocks noChangeAspect="1"/>
          </p:cNvPicPr>
          <p:nvPr/>
        </p:nvPicPr>
        <p:blipFill>
          <a:blip r:embed="rId6"/>
          <a:stretch>
            <a:fillRect/>
          </a:stretch>
        </p:blipFill>
        <p:spPr>
          <a:xfrm>
            <a:off x="4816124" y="3486258"/>
            <a:ext cx="5709231" cy="1592152"/>
          </a:xfrm>
          <a:prstGeom prst="rect">
            <a:avLst/>
          </a:prstGeom>
        </p:spPr>
      </p:pic>
      <p:pic>
        <p:nvPicPr>
          <p:cNvPr id="7" name="MIC">
            <a:hlinkClick r:id="" action="ppaction://media"/>
            <a:extLst>
              <a:ext uri="{FF2B5EF4-FFF2-40B4-BE49-F238E27FC236}">
                <a16:creationId xmlns:a16="http://schemas.microsoft.com/office/drawing/2014/main" id="{C184B033-4F17-47B3-9CD0-6081B3F2EA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91476" y="1086372"/>
            <a:ext cx="694432" cy="694432"/>
          </a:xfrm>
          <a:prstGeom prst="rect">
            <a:avLst/>
          </a:prstGeom>
        </p:spPr>
      </p:pic>
      <p:sp>
        <p:nvSpPr>
          <p:cNvPr id="8" name="页脚占位符 3">
            <a:extLst>
              <a:ext uri="{FF2B5EF4-FFF2-40B4-BE49-F238E27FC236}">
                <a16:creationId xmlns:a16="http://schemas.microsoft.com/office/drawing/2014/main" id="{2E2EBD94-180B-443B-82E6-B83AB8FB0C21}"/>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extLst>
      <p:ext uri="{BB962C8B-B14F-4D97-AF65-F5344CB8AC3E}">
        <p14:creationId xmlns:p14="http://schemas.microsoft.com/office/powerpoint/2010/main" val="385539470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46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a:t>
            </a:r>
          </a:p>
        </p:txBody>
      </p:sp>
      <p:sp>
        <p:nvSpPr>
          <p:cNvPr id="3" name="内容占位符 2"/>
          <p:cNvSpPr>
            <a:spLocks noGrp="1"/>
          </p:cNvSpPr>
          <p:nvPr>
            <p:ph idx="1"/>
          </p:nvPr>
        </p:nvSpPr>
        <p:spPr>
          <a:xfrm>
            <a:off x="1187624" y="1844825"/>
            <a:ext cx="1944216" cy="2736303"/>
          </a:xfrm>
        </p:spPr>
        <p:txBody>
          <a:bodyPr/>
          <a:lstStyle/>
          <a:p>
            <a:endParaRPr lang="zh-CN" altLang="en-US" dirty="0"/>
          </a:p>
        </p:txBody>
      </p:sp>
      <p:sp>
        <p:nvSpPr>
          <p:cNvPr id="5" name="页脚占位符 4"/>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41985"/>
            <a:ext cx="3153023" cy="4550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themlbook.com/wiki/lib/exe/fetch.php?w=900&amp;tok=094fd0&amp;media=new_co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9364" y="1508770"/>
            <a:ext cx="3395044" cy="458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696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004330" y="951887"/>
            <a:ext cx="1481496" cy="369332"/>
          </a:xfrm>
          <a:prstGeom prst="rect">
            <a:avLst/>
          </a:prstGeom>
        </p:spPr>
        <p:txBody>
          <a:bodyPr wrap="none">
            <a:spAutoFit/>
          </a:bodyPr>
          <a:lstStyle/>
          <a:p>
            <a:r>
              <a:rPr lang="en-US" altLang="zh-CN" b="1" dirty="0">
                <a:solidFill>
                  <a:schemeClr val="tx1">
                    <a:lumMod val="75000"/>
                    <a:lumOff val="25000"/>
                  </a:schemeClr>
                </a:solidFill>
                <a:latin typeface="站酷小薇LOGO体" panose="02010600010101010101" pitchFamily="50" charset="-122"/>
                <a:ea typeface="站酷小薇LOGO体" panose="02010600010101010101" pitchFamily="50" charset="-122"/>
              </a:rPr>
              <a:t>2</a:t>
            </a:r>
            <a:r>
              <a:rPr lang="zh-CN" altLang="en-US" b="1" dirty="0">
                <a:solidFill>
                  <a:schemeClr val="tx1">
                    <a:lumMod val="75000"/>
                    <a:lumOff val="25000"/>
                  </a:schemeClr>
                </a:solidFill>
                <a:latin typeface="站酷小薇LOGO体" panose="02010600010101010101" pitchFamily="50" charset="-122"/>
                <a:ea typeface="站酷小薇LOGO体" panose="02010600010101010101" pitchFamily="50" charset="-122"/>
              </a:rPr>
              <a:t>、特征选择</a:t>
            </a:r>
          </a:p>
        </p:txBody>
      </p:sp>
      <p:cxnSp>
        <p:nvCxnSpPr>
          <p:cNvPr id="35" name="直接连接符 34"/>
          <p:cNvCxnSpPr/>
          <p:nvPr/>
        </p:nvCxnSpPr>
        <p:spPr>
          <a:xfrm>
            <a:off x="2904803"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597142"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4"/>
          <a:stretch>
            <a:fillRect/>
          </a:stretch>
        </p:blipFill>
        <p:spPr>
          <a:xfrm>
            <a:off x="689630" y="1320188"/>
            <a:ext cx="8077200" cy="4105275"/>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墨迹 2"/>
              <p14:cNvContentPartPr/>
              <p14:nvPr/>
            </p14:nvContentPartPr>
            <p14:xfrm>
              <a:off x="900157" y="3238200"/>
              <a:ext cx="2900520" cy="81000"/>
            </p14:xfrm>
          </p:contentPart>
        </mc:Choice>
        <mc:Fallback>
          <p:pic>
            <p:nvPicPr>
              <p:cNvPr id="3" name="墨迹 2"/>
              <p:cNvPicPr/>
              <p:nvPr/>
            </p:nvPicPr>
            <p:blipFill>
              <a:blip r:embed="rId6"/>
              <a:stretch>
                <a:fillRect/>
              </a:stretch>
            </p:blipFill>
            <p:spPr>
              <a:xfrm>
                <a:off x="868837" y="3175200"/>
                <a:ext cx="29631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p14:cNvContentPartPr/>
              <p14:nvPr/>
            </p14:nvContentPartPr>
            <p14:xfrm>
              <a:off x="914557" y="4721040"/>
              <a:ext cx="1943280" cy="51480"/>
            </p14:xfrm>
          </p:contentPart>
        </mc:Choice>
        <mc:Fallback>
          <p:pic>
            <p:nvPicPr>
              <p:cNvPr id="4" name="墨迹 3"/>
              <p:cNvPicPr/>
              <p:nvPr/>
            </p:nvPicPr>
            <p:blipFill>
              <a:blip r:embed="rId8"/>
              <a:stretch>
                <a:fillRect/>
              </a:stretch>
            </p:blipFill>
            <p:spPr>
              <a:xfrm>
                <a:off x="883237" y="4658040"/>
                <a:ext cx="20059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墨迹 5"/>
              <p14:cNvContentPartPr/>
              <p14:nvPr/>
            </p14:nvContentPartPr>
            <p14:xfrm>
              <a:off x="914557" y="4486320"/>
              <a:ext cx="3071880" cy="122760"/>
            </p14:xfrm>
          </p:contentPart>
        </mc:Choice>
        <mc:Fallback>
          <p:pic>
            <p:nvPicPr>
              <p:cNvPr id="6" name="墨迹 5"/>
              <p:cNvPicPr/>
              <p:nvPr/>
            </p:nvPicPr>
            <p:blipFill>
              <a:blip r:embed="rId10"/>
              <a:stretch>
                <a:fillRect/>
              </a:stretch>
            </p:blipFill>
            <p:spPr>
              <a:xfrm>
                <a:off x="883237" y="4423320"/>
                <a:ext cx="31345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墨迹 6"/>
              <p14:cNvContentPartPr/>
              <p14:nvPr/>
            </p14:nvContentPartPr>
            <p14:xfrm>
              <a:off x="2428717" y="7557930"/>
              <a:ext cx="360" cy="360"/>
            </p14:xfrm>
          </p:contentPart>
        </mc:Choice>
        <mc:Fallback>
          <p:pic>
            <p:nvPicPr>
              <p:cNvPr id="7" name="墨迹 6"/>
              <p:cNvPicPr/>
              <p:nvPr/>
            </p:nvPicPr>
            <p:blipFill>
              <a:blip r:embed="rId12"/>
              <a:stretch>
                <a:fillRect/>
              </a:stretch>
            </p:blipFill>
            <p:spPr>
              <a:xfrm>
                <a:off x="2397397" y="7494930"/>
                <a:ext cx="63000" cy="126000"/>
              </a:xfrm>
              <a:prstGeom prst="rect">
                <a:avLst/>
              </a:prstGeom>
            </p:spPr>
          </p:pic>
        </mc:Fallback>
      </mc:AlternateContent>
      <p:pic>
        <p:nvPicPr>
          <p:cNvPr id="2" name="P16.mp3">
            <a:hlinkClick r:id="" action="ppaction://media"/>
            <a:extLst>
              <a:ext uri="{FF2B5EF4-FFF2-40B4-BE49-F238E27FC236}">
                <a16:creationId xmlns:a16="http://schemas.microsoft.com/office/drawing/2014/main" id="{FE8684D1-F91C-5544-A32B-9BD7FD5753C9}"/>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472819" y="859055"/>
            <a:ext cx="685800" cy="685800"/>
          </a:xfrm>
          <a:prstGeom prst="rect">
            <a:avLst/>
          </a:prstGeom>
        </p:spPr>
      </p:pic>
      <p:sp>
        <p:nvSpPr>
          <p:cNvPr id="11" name="页脚占位符 3">
            <a:extLst>
              <a:ext uri="{FF2B5EF4-FFF2-40B4-BE49-F238E27FC236}">
                <a16:creationId xmlns:a16="http://schemas.microsoft.com/office/drawing/2014/main" id="{3009D0AC-7B52-4E49-AC20-4B5A8782F603}"/>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84984"/>
            <a:ext cx="9144000" cy="972108"/>
          </a:xfrm>
          <a:prstGeom prst="rect">
            <a:avLst/>
          </a:prstGeom>
          <a:solidFill>
            <a:srgbClr val="919191"/>
          </a:solidFill>
          <a:ln>
            <a:solidFill>
              <a:srgbClr val="9191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395536" y="1196752"/>
            <a:ext cx="8352928" cy="4608512"/>
          </a:xfrm>
          <a:prstGeom prst="roundRect">
            <a:avLst/>
          </a:prstGeom>
          <a:noFill/>
          <a:ln>
            <a:solidFill>
              <a:srgbClr val="9191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MH_Entry_1"/>
          <p:cNvSpPr/>
          <p:nvPr>
            <p:custDataLst>
              <p:tags r:id="rId1"/>
            </p:custDataLst>
          </p:nvPr>
        </p:nvSpPr>
        <p:spPr>
          <a:xfrm>
            <a:off x="616585" y="3355658"/>
            <a:ext cx="8380730" cy="83058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a:r>
              <a:rPr lang="zh-CN" altLang="en-US" sz="5400" b="1" dirty="0">
                <a:solidFill>
                  <a:schemeClr val="bg1"/>
                </a:solidFill>
                <a:latin typeface="站酷小薇LOGO体" panose="02010600010101010101" pitchFamily="50" charset="-122"/>
                <a:ea typeface="站酷小薇LOGO体" panose="02010600010101010101" pitchFamily="50" charset="-122"/>
              </a:rPr>
              <a:t>特征降维</a:t>
            </a:r>
          </a:p>
        </p:txBody>
      </p:sp>
      <p:sp>
        <p:nvSpPr>
          <p:cNvPr id="19" name="MH_Entry_1"/>
          <p:cNvSpPr/>
          <p:nvPr>
            <p:custDataLst>
              <p:tags r:id="rId2"/>
            </p:custDataLst>
          </p:nvPr>
        </p:nvSpPr>
        <p:spPr>
          <a:xfrm>
            <a:off x="3588542" y="2408785"/>
            <a:ext cx="2160240"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just"/>
            <a:r>
              <a:rPr lang="zh-CN" altLang="en-US" sz="4000" b="1" dirty="0">
                <a:solidFill>
                  <a:schemeClr val="tx1"/>
                </a:solidFill>
                <a:latin typeface="站酷小薇LOGO体" panose="02010600010101010101" pitchFamily="50" charset="-122"/>
                <a:ea typeface="站酷小薇LOGO体" panose="02010600010101010101" pitchFamily="50" charset="-122"/>
              </a:rPr>
              <a:t>第四节</a:t>
            </a:r>
          </a:p>
        </p:txBody>
      </p:sp>
      <p:sp>
        <p:nvSpPr>
          <p:cNvPr id="6" name="页脚占位符 3">
            <a:extLst>
              <a:ext uri="{FF2B5EF4-FFF2-40B4-BE49-F238E27FC236}">
                <a16:creationId xmlns:a16="http://schemas.microsoft.com/office/drawing/2014/main" id="{F13A327A-B49F-4ADD-9699-F9A7B3E88D5E}"/>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ṧ1îďè"/>
          <p:cNvSpPr/>
          <p:nvPr/>
        </p:nvSpPr>
        <p:spPr>
          <a:xfrm>
            <a:off x="611561" y="1270953"/>
            <a:ext cx="2756535" cy="49149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z="2000" b="1" dirty="0">
                <a:effectLst>
                  <a:outerShdw blurRad="38100" dist="19050" dir="2700000" algn="tl" rotWithShape="0">
                    <a:schemeClr val="dk1">
                      <a:alpha val="40000"/>
                    </a:schemeClr>
                  </a:outerShdw>
                </a:effectLst>
              </a:rPr>
              <a:t>1</a:t>
            </a:r>
            <a:r>
              <a:rPr lang="zh-CN" altLang="en-US" sz="2000" b="1" dirty="0">
                <a:effectLst>
                  <a:outerShdw blurRad="38100" dist="19050" dir="2700000" algn="tl" rotWithShape="0">
                    <a:schemeClr val="dk1">
                      <a:alpha val="40000"/>
                    </a:schemeClr>
                  </a:outerShdw>
                </a:effectLst>
              </a:rPr>
              <a:t>、特征降维的定义</a:t>
            </a:r>
          </a:p>
        </p:txBody>
      </p:sp>
      <p:sp>
        <p:nvSpPr>
          <p:cNvPr id="2" name="文本框 1"/>
          <p:cNvSpPr txBox="1"/>
          <p:nvPr/>
        </p:nvSpPr>
        <p:spPr>
          <a:xfrm>
            <a:off x="3860800" y="1062991"/>
            <a:ext cx="1025922" cy="307777"/>
          </a:xfrm>
          <a:prstGeom prst="rect">
            <a:avLst/>
          </a:prstGeom>
          <a:noFill/>
        </p:spPr>
        <p:txBody>
          <a:bodyPr wrap="none" lIns="0" tIns="0" rIns="0" bIns="0"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特征降维</a:t>
            </a:r>
          </a:p>
        </p:txBody>
      </p:sp>
      <p:sp>
        <p:nvSpPr>
          <p:cNvPr id="3" name="iṧ1îďè"/>
          <p:cNvSpPr/>
          <p:nvPr/>
        </p:nvSpPr>
        <p:spPr>
          <a:xfrm>
            <a:off x="816610" y="1845310"/>
            <a:ext cx="7688580" cy="42926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Wingdings" panose="05000000000000000000" charset="0"/>
              <a:buChar char="l"/>
            </a:pPr>
            <a:r>
              <a:rPr lang="zh-CN" altLang="en-US" sz="1700" b="1" dirty="0"/>
              <a:t>特征抽取，即采用一个高纬度的特征</a:t>
            </a:r>
            <a:r>
              <a:rPr lang="zh-CN" altLang="en-US" sz="1700" b="1" dirty="0">
                <a:solidFill>
                  <a:schemeClr val="accent1"/>
                </a:solidFill>
              </a:rPr>
              <a:t>经过某一个函数映射</a:t>
            </a:r>
            <a:r>
              <a:rPr lang="zh-CN" altLang="en-US" sz="1700" b="1" dirty="0"/>
              <a:t>到低纬度</a:t>
            </a:r>
            <a:endParaRPr sz="1700" b="1" dirty="0"/>
          </a:p>
        </p:txBody>
      </p:sp>
      <p:sp>
        <p:nvSpPr>
          <p:cNvPr id="4" name="iṧ1îďè"/>
          <p:cNvSpPr/>
          <p:nvPr/>
        </p:nvSpPr>
        <p:spPr>
          <a:xfrm>
            <a:off x="816610" y="2440305"/>
            <a:ext cx="7688580" cy="42926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Wingdings" panose="05000000000000000000" charset="0"/>
              <a:buChar char="l"/>
            </a:pPr>
            <a:r>
              <a:rPr lang="zh-CN" altLang="en-US" sz="1700" b="1" dirty="0"/>
              <a:t>特征抽取的方法常用的就是</a:t>
            </a:r>
            <a:r>
              <a:rPr lang="en-US" altLang="zh-CN" sz="1700" b="1" dirty="0"/>
              <a:t>PCA</a:t>
            </a:r>
            <a:endParaRPr sz="1700" b="1" dirty="0"/>
          </a:p>
        </p:txBody>
      </p:sp>
      <p:sp>
        <p:nvSpPr>
          <p:cNvPr id="5" name="文本框 4"/>
          <p:cNvSpPr txBox="1"/>
          <p:nvPr/>
        </p:nvSpPr>
        <p:spPr>
          <a:xfrm>
            <a:off x="816610" y="3692855"/>
            <a:ext cx="7772400" cy="1938992"/>
          </a:xfrm>
          <a:prstGeom prst="rect">
            <a:avLst/>
          </a:prstGeom>
          <a:noFill/>
        </p:spPr>
        <p:txBody>
          <a:bodyPr wrap="square" lIns="0" tIns="0" rIns="0" bIns="0" rtlCol="0" anchor="t">
            <a:spAutoFit/>
          </a:bodyPr>
          <a:lstStyle/>
          <a:p>
            <a:pPr marL="285750" indent="-285750">
              <a:buFont typeface="Wingdings" panose="05000000000000000000" pitchFamily="2" charset="2"/>
              <a:buChar char="l"/>
            </a:pPr>
            <a:r>
              <a:rPr lang="zh-CN" altLang="en-US" b="1" dirty="0">
                <a:solidFill>
                  <a:schemeClr val="accent1"/>
                </a:solidFill>
              </a:rPr>
              <a:t>主成分分析法（</a:t>
            </a:r>
            <a:r>
              <a:rPr lang="en-US" altLang="zh-CN" b="1" dirty="0">
                <a:solidFill>
                  <a:schemeClr val="accent1"/>
                </a:solidFill>
              </a:rPr>
              <a:t>PCA</a:t>
            </a:r>
            <a:r>
              <a:rPr lang="zh-CN" altLang="en-US" b="1" dirty="0">
                <a:solidFill>
                  <a:schemeClr val="accent1"/>
                </a:solidFill>
              </a:rPr>
              <a:t>）</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尽可能好的将原特征进行线性变换，映射到低维度空间</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solidFill>
                  <a:schemeClr val="accent1"/>
                </a:solidFill>
              </a:rPr>
              <a:t>线性判别分析法（</a:t>
            </a:r>
            <a:r>
              <a:rPr lang="en-US" altLang="zh-CN" b="1" dirty="0">
                <a:solidFill>
                  <a:schemeClr val="accent1"/>
                </a:solidFill>
              </a:rPr>
              <a:t>LDA</a:t>
            </a:r>
            <a:r>
              <a:rPr lang="zh-CN" altLang="en-US" b="1" dirty="0">
                <a:solidFill>
                  <a:schemeClr val="accent1"/>
                </a:solidFill>
              </a:rPr>
              <a:t>）</a:t>
            </a:r>
            <a:r>
              <a:rPr lang="zh-CN" altLang="en-US" dirty="0"/>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将样本点投影到低维形成类簇，即可达到分类效果，也实现了特征降维的效果</a:t>
            </a:r>
          </a:p>
          <a:p>
            <a:br>
              <a:rPr lang="zh-CN" altLang="en-US" dirty="0"/>
            </a:br>
            <a:endParaRPr lang="zh-CN" altLang="en-US" dirty="0">
              <a:latin typeface="微软雅黑" panose="020B0503020204020204" pitchFamily="34" charset="-122"/>
              <a:ea typeface="微软雅黑" panose="020B0503020204020204" pitchFamily="34" charset="-122"/>
            </a:endParaRPr>
          </a:p>
        </p:txBody>
      </p:sp>
      <p:sp>
        <p:nvSpPr>
          <p:cNvPr id="6" name="iṧ1îďè"/>
          <p:cNvSpPr/>
          <p:nvPr/>
        </p:nvSpPr>
        <p:spPr>
          <a:xfrm>
            <a:off x="598363" y="2997767"/>
            <a:ext cx="3648711" cy="42926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z="2000" b="1" dirty="0">
                <a:effectLst>
                  <a:outerShdw blurRad="38100" dist="19050" dir="2700000" algn="tl" rotWithShape="0">
                    <a:schemeClr val="dk1">
                      <a:alpha val="40000"/>
                    </a:schemeClr>
                  </a:outerShdw>
                </a:effectLst>
              </a:rPr>
              <a:t>2</a:t>
            </a:r>
            <a:r>
              <a:rPr lang="zh-CN" altLang="en-US" sz="2000" b="1" dirty="0">
                <a:effectLst>
                  <a:outerShdw blurRad="38100" dist="19050" dir="2700000" algn="tl" rotWithShape="0">
                    <a:schemeClr val="dk1">
                      <a:alpha val="40000"/>
                    </a:schemeClr>
                  </a:outerShdw>
                </a:effectLst>
              </a:rPr>
              <a:t>、特征降维方法）</a:t>
            </a:r>
          </a:p>
        </p:txBody>
      </p:sp>
      <p:pic>
        <p:nvPicPr>
          <p:cNvPr id="7" name="降">
            <a:hlinkClick r:id="" action="ppaction://media"/>
            <a:extLst>
              <a:ext uri="{FF2B5EF4-FFF2-40B4-BE49-F238E27FC236}">
                <a16:creationId xmlns:a16="http://schemas.microsoft.com/office/drawing/2014/main" id="{6EC81D3A-B5AB-4E45-A1EE-AA84E5A1ED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00392" y="1153963"/>
            <a:ext cx="697548" cy="697548"/>
          </a:xfrm>
          <a:prstGeom prst="rect">
            <a:avLst/>
          </a:prstGeom>
        </p:spPr>
      </p:pic>
      <p:sp>
        <p:nvSpPr>
          <p:cNvPr id="9" name="页脚占位符 3">
            <a:extLst>
              <a:ext uri="{FF2B5EF4-FFF2-40B4-BE49-F238E27FC236}">
                <a16:creationId xmlns:a16="http://schemas.microsoft.com/office/drawing/2014/main" id="{5745214B-733E-4B6F-863A-E29D2CB55ACC}"/>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ṧ1îďè"/>
          <p:cNvSpPr/>
          <p:nvPr/>
        </p:nvSpPr>
        <p:spPr>
          <a:xfrm>
            <a:off x="502286" y="1308735"/>
            <a:ext cx="2756535" cy="49149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z="2000" b="1" dirty="0">
                <a:effectLst>
                  <a:outerShdw blurRad="38100" dist="19050" dir="2700000" algn="tl" rotWithShape="0">
                    <a:schemeClr val="dk1">
                      <a:alpha val="40000"/>
                    </a:schemeClr>
                  </a:outerShdw>
                </a:effectLst>
              </a:rPr>
              <a:t>1</a:t>
            </a:r>
            <a:r>
              <a:rPr lang="zh-CN" altLang="en-US" sz="2000" b="1" dirty="0">
                <a:effectLst>
                  <a:outerShdw blurRad="38100" dist="19050" dir="2700000" algn="tl" rotWithShape="0">
                    <a:schemeClr val="dk1">
                      <a:alpha val="40000"/>
                    </a:schemeClr>
                  </a:outerShdw>
                </a:effectLst>
              </a:rPr>
              <a:t>、</a:t>
            </a:r>
            <a:r>
              <a:rPr lang="en-US" altLang="zh-CN" sz="2000" b="1" dirty="0">
                <a:effectLst>
                  <a:outerShdw blurRad="38100" dist="19050" dir="2700000" algn="tl" rotWithShape="0">
                    <a:schemeClr val="dk1">
                      <a:alpha val="40000"/>
                    </a:schemeClr>
                  </a:outerShdw>
                </a:effectLst>
              </a:rPr>
              <a:t>PCA</a:t>
            </a:r>
            <a:r>
              <a:rPr lang="zh-CN" altLang="en-US" sz="2000" b="1" dirty="0">
                <a:effectLst>
                  <a:outerShdw blurRad="38100" dist="19050" dir="2700000" algn="tl" rotWithShape="0">
                    <a:schemeClr val="dk1">
                      <a:alpha val="40000"/>
                    </a:schemeClr>
                  </a:outerShdw>
                </a:effectLst>
              </a:rPr>
              <a:t>方法的定义</a:t>
            </a:r>
          </a:p>
        </p:txBody>
      </p:sp>
      <p:sp>
        <p:nvSpPr>
          <p:cNvPr id="2" name="文本框 1"/>
          <p:cNvSpPr txBox="1"/>
          <p:nvPr/>
        </p:nvSpPr>
        <p:spPr>
          <a:xfrm>
            <a:off x="3445627" y="1061755"/>
            <a:ext cx="1816203" cy="307777"/>
          </a:xfrm>
          <a:prstGeom prst="rect">
            <a:avLst/>
          </a:prstGeom>
          <a:noFill/>
        </p:spPr>
        <p:txBody>
          <a:bodyPr wrap="none" lIns="0" tIns="0" rIns="0" bIns="0"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主成分</a:t>
            </a:r>
            <a:r>
              <a:rPr lang="zh-CN"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分析</a:t>
            </a: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PCA</a:t>
            </a:r>
            <a:endPar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iṧ1îďè"/>
          <p:cNvSpPr/>
          <p:nvPr/>
        </p:nvSpPr>
        <p:spPr>
          <a:xfrm>
            <a:off x="816610" y="1940272"/>
            <a:ext cx="7688580" cy="42926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zh-CN" dirty="0"/>
              <a:t>主成分分析是一种统计方法，通过正交变换将一组可能存在相关性的变量转换为线性不相关，转换后的这组变量称为主成分。</a:t>
            </a:r>
          </a:p>
        </p:txBody>
      </p:sp>
      <p:sp>
        <p:nvSpPr>
          <p:cNvPr id="6" name="iṧ1îďè"/>
          <p:cNvSpPr/>
          <p:nvPr/>
        </p:nvSpPr>
        <p:spPr>
          <a:xfrm>
            <a:off x="502286" y="2715087"/>
            <a:ext cx="3648711" cy="42926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z="2000" b="1" dirty="0">
                <a:effectLst>
                  <a:outerShdw blurRad="38100" dist="19050" dir="2700000" algn="tl" rotWithShape="0">
                    <a:schemeClr val="dk1">
                      <a:alpha val="40000"/>
                    </a:schemeClr>
                  </a:outerShdw>
                </a:effectLst>
              </a:rPr>
              <a:t>2</a:t>
            </a:r>
            <a:r>
              <a:rPr lang="zh-CN" altLang="en-US" sz="2000" b="1" dirty="0">
                <a:effectLst>
                  <a:outerShdw blurRad="38100" dist="19050" dir="2700000" algn="tl" rotWithShape="0">
                    <a:schemeClr val="dk1">
                      <a:alpha val="40000"/>
                    </a:schemeClr>
                  </a:outerShdw>
                </a:effectLst>
              </a:rPr>
              <a:t>、主要应用场景</a:t>
            </a:r>
          </a:p>
        </p:txBody>
      </p:sp>
      <p:sp>
        <p:nvSpPr>
          <p:cNvPr id="10" name="iṧ1îďè"/>
          <p:cNvSpPr/>
          <p:nvPr/>
        </p:nvSpPr>
        <p:spPr>
          <a:xfrm>
            <a:off x="818862" y="3057854"/>
            <a:ext cx="7140262" cy="864096"/>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zh-CN" dirty="0"/>
              <a:t>数据压缩；消除冗余；消除数据噪声；数据降维，可视化</a:t>
            </a:r>
          </a:p>
        </p:txBody>
      </p:sp>
      <p:sp>
        <p:nvSpPr>
          <p:cNvPr id="7" name="iṧ1îďè"/>
          <p:cNvSpPr/>
          <p:nvPr/>
        </p:nvSpPr>
        <p:spPr>
          <a:xfrm>
            <a:off x="502285" y="3743008"/>
            <a:ext cx="3648711" cy="42926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z="2000" b="1" dirty="0">
                <a:effectLst>
                  <a:outerShdw blurRad="38100" dist="19050" dir="2700000" algn="tl" rotWithShape="0">
                    <a:schemeClr val="dk1">
                      <a:alpha val="40000"/>
                    </a:schemeClr>
                  </a:outerShdw>
                </a:effectLst>
              </a:rPr>
              <a:t>3</a:t>
            </a:r>
            <a:r>
              <a:rPr lang="zh-CN" altLang="en-US" sz="2000" b="1" dirty="0">
                <a:effectLst>
                  <a:outerShdw blurRad="38100" dist="19050" dir="2700000" algn="tl" rotWithShape="0">
                    <a:schemeClr val="dk1">
                      <a:alpha val="40000"/>
                    </a:schemeClr>
                  </a:outerShdw>
                </a:effectLst>
              </a:rPr>
              <a:t>、理解</a:t>
            </a:r>
          </a:p>
        </p:txBody>
      </p:sp>
      <p:sp>
        <p:nvSpPr>
          <p:cNvPr id="9" name="iṧ1îďè"/>
          <p:cNvSpPr/>
          <p:nvPr/>
        </p:nvSpPr>
        <p:spPr>
          <a:xfrm>
            <a:off x="818862" y="4264717"/>
            <a:ext cx="7140262" cy="864096"/>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zh-CN" dirty="0"/>
              <a:t>找出数据里最主要的成分，代替原始数据并使损失尽可能的小</a:t>
            </a:r>
          </a:p>
          <a:p>
            <a:r>
              <a:rPr lang="en-US" altLang="zh-CN" dirty="0"/>
              <a:t>    a) </a:t>
            </a:r>
            <a:r>
              <a:rPr lang="zh-CN" altLang="zh-CN" dirty="0"/>
              <a:t>样本点到超平面的距离足够近</a:t>
            </a:r>
          </a:p>
          <a:p>
            <a:r>
              <a:rPr lang="en-US" altLang="zh-CN" dirty="0"/>
              <a:t>    b) </a:t>
            </a:r>
            <a:r>
              <a:rPr lang="zh-CN" altLang="zh-CN" dirty="0"/>
              <a:t>样本点在这个超平面的投影尽可能的分开</a:t>
            </a:r>
          </a:p>
        </p:txBody>
      </p:sp>
      <p:pic>
        <p:nvPicPr>
          <p:cNvPr id="5" name="PCA">
            <a:hlinkClick r:id="" action="ppaction://media"/>
            <a:extLst>
              <a:ext uri="{FF2B5EF4-FFF2-40B4-BE49-F238E27FC236}">
                <a16:creationId xmlns:a16="http://schemas.microsoft.com/office/drawing/2014/main" id="{D20C2597-CF33-4F88-BDC0-74FBA1950F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46749" y="947678"/>
            <a:ext cx="843707" cy="843707"/>
          </a:xfrm>
          <a:prstGeom prst="rect">
            <a:avLst/>
          </a:prstGeom>
        </p:spPr>
      </p:pic>
      <p:sp>
        <p:nvSpPr>
          <p:cNvPr id="11" name="页脚占位符 3">
            <a:extLst>
              <a:ext uri="{FF2B5EF4-FFF2-40B4-BE49-F238E27FC236}">
                <a16:creationId xmlns:a16="http://schemas.microsoft.com/office/drawing/2014/main" id="{9F7801C9-F14C-4D08-B523-0FD5262F0E57}"/>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5627" y="1061755"/>
            <a:ext cx="1559722" cy="307777"/>
          </a:xfrm>
          <a:prstGeom prst="rect">
            <a:avLst/>
          </a:prstGeom>
          <a:noFill/>
        </p:spPr>
        <p:txBody>
          <a:bodyPr wrap="none" lIns="0" tIns="0" rIns="0" bIns="0" rtlCol="0">
            <a:spAutoFit/>
          </a:bodyPr>
          <a:lstStyle/>
          <a:p>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PCA</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方法介绍</a:t>
            </a:r>
          </a:p>
        </p:txBody>
      </p:sp>
      <p:pic>
        <p:nvPicPr>
          <p:cNvPr id="5" name="图片 4"/>
          <p:cNvPicPr/>
          <p:nvPr/>
        </p:nvPicPr>
        <p:blipFill>
          <a:blip r:embed="rId4"/>
          <a:stretch>
            <a:fillRect/>
          </a:stretch>
        </p:blipFill>
        <p:spPr>
          <a:xfrm>
            <a:off x="4572000" y="1746012"/>
            <a:ext cx="4559994" cy="3570208"/>
          </a:xfrm>
          <a:prstGeom prst="rect">
            <a:avLst/>
          </a:prstGeom>
        </p:spPr>
      </p:pic>
      <p:sp>
        <p:nvSpPr>
          <p:cNvPr id="3" name="文本框 2"/>
          <p:cNvSpPr txBox="1"/>
          <p:nvPr/>
        </p:nvSpPr>
        <p:spPr>
          <a:xfrm>
            <a:off x="373371" y="1746012"/>
            <a:ext cx="3982605" cy="3016210"/>
          </a:xfrm>
          <a:prstGeom prst="rect">
            <a:avLst/>
          </a:prstGeom>
          <a:noFill/>
        </p:spPr>
        <p:txBody>
          <a:bodyPr wrap="square" lIns="0" tIns="0" rIns="0" bIns="0" rtlCol="0">
            <a:spAutoFit/>
          </a:bodyPr>
          <a:lstStyle/>
          <a:p>
            <a:r>
              <a:rPr lang="en-US" altLang="zh-CN" b="1" dirty="0"/>
              <a:t>PCA</a:t>
            </a:r>
            <a:r>
              <a:rPr lang="zh-CN" altLang="zh-CN" b="1" dirty="0"/>
              <a:t>算法流程</a:t>
            </a:r>
          </a:p>
          <a:p>
            <a:r>
              <a:rPr lang="en-US" altLang="zh-CN" dirty="0"/>
              <a:t>1</a:t>
            </a:r>
            <a:r>
              <a:rPr lang="zh-CN" altLang="zh-CN" dirty="0"/>
              <a:t>、 中心化所有样本数据</a:t>
            </a:r>
            <a:r>
              <a:rPr lang="zh-CN" altLang="zh-CN" b="1" dirty="0"/>
              <a:t>（标准化）</a:t>
            </a:r>
          </a:p>
          <a:p>
            <a:r>
              <a:rPr lang="en-US" altLang="zh-CN" dirty="0"/>
              <a:t>2</a:t>
            </a:r>
            <a:r>
              <a:rPr lang="zh-CN" altLang="zh-CN" dirty="0"/>
              <a:t>、 计算样本集的协方差矩阵</a:t>
            </a:r>
          </a:p>
          <a:p>
            <a:r>
              <a:rPr lang="en-US" altLang="zh-CN" dirty="0"/>
              <a:t>3</a:t>
            </a:r>
            <a:r>
              <a:rPr lang="zh-CN" altLang="zh-CN" dirty="0"/>
              <a:t>、 对矩阵进行</a:t>
            </a:r>
            <a:r>
              <a:rPr lang="zh-CN" altLang="zh-CN" b="1" dirty="0"/>
              <a:t>特征值分解</a:t>
            </a:r>
            <a:r>
              <a:rPr lang="zh-CN" altLang="zh-CN" dirty="0"/>
              <a:t>，获得特征值和特征向量</a:t>
            </a:r>
          </a:p>
          <a:p>
            <a:r>
              <a:rPr lang="en-US" altLang="zh-CN" dirty="0"/>
              <a:t>4</a:t>
            </a:r>
            <a:r>
              <a:rPr lang="zh-CN" altLang="zh-CN" dirty="0"/>
              <a:t>、 将特征值按照从大到小的顺序排序，选择其中最大的</a:t>
            </a:r>
            <a:r>
              <a:rPr lang="en-US" altLang="zh-CN" dirty="0"/>
              <a:t>k</a:t>
            </a:r>
            <a:r>
              <a:rPr lang="zh-CN" altLang="zh-CN" dirty="0"/>
              <a:t>个特征值对应的特征向量，</a:t>
            </a:r>
            <a:r>
              <a:rPr lang="zh-CN" altLang="zh-CN" b="1" dirty="0"/>
              <a:t>标准化后组成变换矩阵</a:t>
            </a:r>
            <a:r>
              <a:rPr lang="en-US" altLang="zh-CN" b="1" dirty="0"/>
              <a:t>w</a:t>
            </a:r>
            <a:endParaRPr lang="zh-CN" altLang="zh-CN" dirty="0"/>
          </a:p>
          <a:p>
            <a:pPr lvl="0"/>
            <a:r>
              <a:rPr lang="en-US" altLang="zh-CN" dirty="0"/>
              <a:t>5</a:t>
            </a:r>
            <a:r>
              <a:rPr lang="zh-CN" altLang="en-US" dirty="0"/>
              <a:t>、</a:t>
            </a:r>
            <a:r>
              <a:rPr lang="zh-CN" altLang="zh-CN" dirty="0"/>
              <a:t>对每个样本进行投影变换以获得新（压缩后）的样本集</a:t>
            </a: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1560" y="4869161"/>
            <a:ext cx="3024336" cy="276999"/>
          </a:xfrm>
          <a:prstGeom prst="rect">
            <a:avLst/>
          </a:prstGeom>
          <a:noFill/>
        </p:spPr>
        <p:txBody>
          <a:bodyPr wrap="square" lIns="0" tIns="0" rIns="0" bIns="0" rtlCol="0">
            <a:spAutoFit/>
          </a:bodyPr>
          <a:lstStyle/>
          <a:p>
            <a:r>
              <a:rPr lang="zh-CN" altLang="en-US" sz="1600" dirty="0">
                <a:latin typeface="微软雅黑" panose="020B0503020204020204" pitchFamily="34" charset="-122"/>
                <a:ea typeface="微软雅黑" panose="020B0503020204020204" pitchFamily="34" charset="-122"/>
              </a:rPr>
              <a:t>实际原理就是：</a:t>
            </a:r>
            <a:r>
              <a:rPr lang="zh-CN" altLang="zh-CN" b="1" dirty="0">
                <a:solidFill>
                  <a:schemeClr val="accent1"/>
                </a:solidFill>
              </a:rPr>
              <a:t>移动坐标轴</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pic>
        <p:nvPicPr>
          <p:cNvPr id="4" name="PCA2">
            <a:hlinkClick r:id="" action="ppaction://media"/>
            <a:extLst>
              <a:ext uri="{FF2B5EF4-FFF2-40B4-BE49-F238E27FC236}">
                <a16:creationId xmlns:a16="http://schemas.microsoft.com/office/drawing/2014/main" id="{D0A0BB2D-1AA3-4423-86AA-5E5668699B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6416" y="908720"/>
            <a:ext cx="700956" cy="700956"/>
          </a:xfrm>
          <a:prstGeom prst="rect">
            <a:avLst/>
          </a:prstGeom>
        </p:spPr>
      </p:pic>
      <p:sp>
        <p:nvSpPr>
          <p:cNvPr id="7" name="页脚占位符 3">
            <a:extLst>
              <a:ext uri="{FF2B5EF4-FFF2-40B4-BE49-F238E27FC236}">
                <a16:creationId xmlns:a16="http://schemas.microsoft.com/office/drawing/2014/main" id="{FC5770B4-7EF4-4A11-9BB5-4391B310091E}"/>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19873" y="1052737"/>
            <a:ext cx="1046761" cy="307777"/>
          </a:xfrm>
          <a:prstGeom prst="rect">
            <a:avLst/>
          </a:prstGeom>
          <a:noFill/>
        </p:spPr>
        <p:txBody>
          <a:bodyPr wrap="none" lIns="0" tIns="0" rIns="0" bIns="0" rtlCol="0">
            <a:spAutoFit/>
          </a:bodyPr>
          <a:lstStyle/>
          <a:p>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PCA</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实例</a:t>
            </a:r>
          </a:p>
        </p:txBody>
      </p:sp>
      <p:sp>
        <p:nvSpPr>
          <p:cNvPr id="5" name="矩形 4"/>
          <p:cNvSpPr/>
          <p:nvPr/>
        </p:nvSpPr>
        <p:spPr>
          <a:xfrm>
            <a:off x="1619672" y="1556793"/>
            <a:ext cx="4769122" cy="697627"/>
          </a:xfrm>
          <a:prstGeom prst="rect">
            <a:avLst/>
          </a:prstGeom>
        </p:spPr>
        <p:txBody>
          <a:bodyPr wrap="square">
            <a:spAutoFit/>
          </a:bodyPr>
          <a:lstStyle/>
          <a:p>
            <a:pPr algn="just">
              <a:spcBef>
                <a:spcPts val="400"/>
              </a:spcBef>
            </a:pPr>
            <a:r>
              <a:rPr lang="en-US" altLang="zh-CN" kern="100" dirty="0">
                <a:latin typeface="Arial" panose="020B0604020202020204" pitchFamily="34" charset="0"/>
                <a:cs typeface="Times New Roman" panose="02020603050405020304" pitchFamily="18" charset="0"/>
              </a:rPr>
              <a:t>#</a:t>
            </a:r>
            <a:r>
              <a:rPr lang="zh-CN" altLang="en-US" kern="100" dirty="0">
                <a:latin typeface="Arial" panose="020B0604020202020204" pitchFamily="34" charset="0"/>
                <a:cs typeface="Times New Roman" panose="02020603050405020304" pitchFamily="18" charset="0"/>
              </a:rPr>
              <a:t>调用库的语句：</a:t>
            </a:r>
            <a:endParaRPr lang="en-US" altLang="zh-CN" kern="100" dirty="0">
              <a:latin typeface="Arial" panose="020B0604020202020204" pitchFamily="34" charset="0"/>
              <a:cs typeface="Times New Roman" panose="02020603050405020304" pitchFamily="18" charset="0"/>
            </a:endParaRPr>
          </a:p>
          <a:p>
            <a:pPr algn="just">
              <a:spcBef>
                <a:spcPts val="400"/>
              </a:spcBef>
            </a:pPr>
            <a:r>
              <a:rPr lang="en-US" altLang="zh-CN" kern="100" dirty="0">
                <a:latin typeface="Arial" panose="020B0604020202020204" pitchFamily="34" charset="0"/>
                <a:cs typeface="Times New Roman" panose="02020603050405020304" pitchFamily="18" charset="0"/>
              </a:rPr>
              <a:t>#from </a:t>
            </a:r>
            <a:r>
              <a:rPr lang="en-US" altLang="zh-CN" kern="100" dirty="0" err="1">
                <a:latin typeface="Arial" panose="020B0604020202020204" pitchFamily="34" charset="0"/>
                <a:cs typeface="Times New Roman" panose="02020603050405020304" pitchFamily="18" charset="0"/>
              </a:rPr>
              <a:t>sklearn.decomposition</a:t>
            </a:r>
            <a:r>
              <a:rPr lang="en-US" altLang="zh-CN" kern="100" dirty="0">
                <a:latin typeface="Arial" panose="020B0604020202020204" pitchFamily="34" charset="0"/>
                <a:cs typeface="Times New Roman" panose="02020603050405020304" pitchFamily="18" charset="0"/>
              </a:rPr>
              <a:t> import PCA</a:t>
            </a:r>
            <a:endParaRPr lang="zh-CN" altLang="zh-CN" kern="100" dirty="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4">
            <p14:nvContentPartPr>
              <p14:cNvPr id="18" name="墨迹 17">
                <a:extLst>
                  <a:ext uri="{FF2B5EF4-FFF2-40B4-BE49-F238E27FC236}">
                    <a16:creationId xmlns:a16="http://schemas.microsoft.com/office/drawing/2014/main" id="{56BE3DB8-7369-401C-9C1F-A7DA60E975D4}"/>
                  </a:ext>
                </a:extLst>
              </p14:cNvPr>
              <p14:cNvContentPartPr/>
              <p14:nvPr/>
            </p14:nvContentPartPr>
            <p14:xfrm>
              <a:off x="5928992" y="6912180"/>
              <a:ext cx="360" cy="360"/>
            </p14:xfrm>
          </p:contentPart>
        </mc:Choice>
        <mc:Fallback>
          <p:pic>
            <p:nvPicPr>
              <p:cNvPr id="18" name="墨迹 17">
                <a:extLst>
                  <a:ext uri="{FF2B5EF4-FFF2-40B4-BE49-F238E27FC236}">
                    <a16:creationId xmlns:a16="http://schemas.microsoft.com/office/drawing/2014/main" id="{56BE3DB8-7369-401C-9C1F-A7DA60E975D4}"/>
                  </a:ext>
                </a:extLst>
              </p:cNvPr>
              <p:cNvPicPr/>
              <p:nvPr/>
            </p:nvPicPr>
            <p:blipFill>
              <a:blip r:embed="rId5"/>
              <a:stretch>
                <a:fillRect/>
              </a:stretch>
            </p:blipFill>
            <p:spPr>
              <a:xfrm>
                <a:off x="5922872" y="6906060"/>
                <a:ext cx="12600" cy="12600"/>
              </a:xfrm>
              <a:prstGeom prst="rect">
                <a:avLst/>
              </a:prstGeom>
            </p:spPr>
          </p:pic>
        </mc:Fallback>
      </mc:AlternateContent>
      <p:pic>
        <p:nvPicPr>
          <p:cNvPr id="7" name="图片 6">
            <a:extLst>
              <a:ext uri="{FF2B5EF4-FFF2-40B4-BE49-F238E27FC236}">
                <a16:creationId xmlns:a16="http://schemas.microsoft.com/office/drawing/2014/main" id="{A0BF28B7-7DE8-4431-9E61-A6C938FAF4F2}"/>
              </a:ext>
            </a:extLst>
          </p:cNvPr>
          <p:cNvPicPr>
            <a:picLocks noChangeAspect="1"/>
          </p:cNvPicPr>
          <p:nvPr/>
        </p:nvPicPr>
        <p:blipFill>
          <a:blip r:embed="rId6"/>
          <a:stretch>
            <a:fillRect/>
          </a:stretch>
        </p:blipFill>
        <p:spPr>
          <a:xfrm>
            <a:off x="1085508" y="2450698"/>
            <a:ext cx="7240290" cy="3454802"/>
          </a:xfrm>
          <a:prstGeom prst="rect">
            <a:avLst/>
          </a:prstGeom>
        </p:spPr>
      </p:pic>
      <mc:AlternateContent xmlns:mc="http://schemas.openxmlformats.org/markup-compatibility/2006">
        <mc:Choice xmlns:p14="http://schemas.microsoft.com/office/powerpoint/2010/main" Requires="p14">
          <p:contentPart p14:bwMode="auto" r:id="rId7">
            <p14:nvContentPartPr>
              <p14:cNvPr id="8" name="墨迹 7">
                <a:extLst>
                  <a:ext uri="{FF2B5EF4-FFF2-40B4-BE49-F238E27FC236}">
                    <a16:creationId xmlns:a16="http://schemas.microsoft.com/office/drawing/2014/main" id="{63E02F10-FAA4-46F1-917F-A9A148FB7CEF}"/>
                  </a:ext>
                </a:extLst>
              </p14:cNvPr>
              <p14:cNvContentPartPr/>
              <p14:nvPr/>
            </p14:nvContentPartPr>
            <p14:xfrm>
              <a:off x="1188600" y="3737610"/>
              <a:ext cx="2301840" cy="360"/>
            </p14:xfrm>
          </p:contentPart>
        </mc:Choice>
        <mc:Fallback>
          <p:pic>
            <p:nvPicPr>
              <p:cNvPr id="8" name="墨迹 7">
                <a:extLst>
                  <a:ext uri="{FF2B5EF4-FFF2-40B4-BE49-F238E27FC236}">
                    <a16:creationId xmlns:a16="http://schemas.microsoft.com/office/drawing/2014/main" id="{63E02F10-FAA4-46F1-917F-A9A148FB7CEF}"/>
                  </a:ext>
                </a:extLst>
              </p:cNvPr>
              <p:cNvPicPr/>
              <p:nvPr/>
            </p:nvPicPr>
            <p:blipFill>
              <a:blip r:embed="rId8"/>
              <a:stretch>
                <a:fillRect/>
              </a:stretch>
            </p:blipFill>
            <p:spPr>
              <a:xfrm>
                <a:off x="1152600" y="3665610"/>
                <a:ext cx="23734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墨迹 8">
                <a:extLst>
                  <a:ext uri="{FF2B5EF4-FFF2-40B4-BE49-F238E27FC236}">
                    <a16:creationId xmlns:a16="http://schemas.microsoft.com/office/drawing/2014/main" id="{E3CA26C4-5339-411F-8D6F-77CCFAC86BC7}"/>
                  </a:ext>
                </a:extLst>
              </p14:cNvPr>
              <p14:cNvContentPartPr/>
              <p14:nvPr/>
            </p14:nvContentPartPr>
            <p14:xfrm>
              <a:off x="1645800" y="4528890"/>
              <a:ext cx="853920" cy="47160"/>
            </p14:xfrm>
          </p:contentPart>
        </mc:Choice>
        <mc:Fallback>
          <p:pic>
            <p:nvPicPr>
              <p:cNvPr id="9" name="墨迹 8">
                <a:extLst>
                  <a:ext uri="{FF2B5EF4-FFF2-40B4-BE49-F238E27FC236}">
                    <a16:creationId xmlns:a16="http://schemas.microsoft.com/office/drawing/2014/main" id="{E3CA26C4-5339-411F-8D6F-77CCFAC86BC7}"/>
                  </a:ext>
                </a:extLst>
              </p:cNvPr>
              <p:cNvPicPr/>
              <p:nvPr/>
            </p:nvPicPr>
            <p:blipFill>
              <a:blip r:embed="rId10"/>
              <a:stretch>
                <a:fillRect/>
              </a:stretch>
            </p:blipFill>
            <p:spPr>
              <a:xfrm>
                <a:off x="1609800" y="4456890"/>
                <a:ext cx="9255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墨迹 9">
                <a:extLst>
                  <a:ext uri="{FF2B5EF4-FFF2-40B4-BE49-F238E27FC236}">
                    <a16:creationId xmlns:a16="http://schemas.microsoft.com/office/drawing/2014/main" id="{CB60D4AC-DDB9-423A-A3A2-F4A821C7C9D9}"/>
                  </a:ext>
                </a:extLst>
              </p14:cNvPr>
              <p14:cNvContentPartPr/>
              <p14:nvPr/>
            </p14:nvContentPartPr>
            <p14:xfrm>
              <a:off x="4648200" y="4406850"/>
              <a:ext cx="1524240" cy="77760"/>
            </p14:xfrm>
          </p:contentPart>
        </mc:Choice>
        <mc:Fallback>
          <p:pic>
            <p:nvPicPr>
              <p:cNvPr id="10" name="墨迹 9">
                <a:extLst>
                  <a:ext uri="{FF2B5EF4-FFF2-40B4-BE49-F238E27FC236}">
                    <a16:creationId xmlns:a16="http://schemas.microsoft.com/office/drawing/2014/main" id="{CB60D4AC-DDB9-423A-A3A2-F4A821C7C9D9}"/>
                  </a:ext>
                </a:extLst>
              </p:cNvPr>
              <p:cNvPicPr/>
              <p:nvPr/>
            </p:nvPicPr>
            <p:blipFill>
              <a:blip r:embed="rId12"/>
              <a:stretch>
                <a:fillRect/>
              </a:stretch>
            </p:blipFill>
            <p:spPr>
              <a:xfrm>
                <a:off x="4612200" y="4334850"/>
                <a:ext cx="15958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墨迹 10">
                <a:extLst>
                  <a:ext uri="{FF2B5EF4-FFF2-40B4-BE49-F238E27FC236}">
                    <a16:creationId xmlns:a16="http://schemas.microsoft.com/office/drawing/2014/main" id="{DAD3A2F3-7698-433D-B66C-4C0D4F7A8FE6}"/>
                  </a:ext>
                </a:extLst>
              </p14:cNvPr>
              <p14:cNvContentPartPr/>
              <p14:nvPr/>
            </p14:nvContentPartPr>
            <p14:xfrm>
              <a:off x="4313040" y="4774050"/>
              <a:ext cx="1097640" cy="360"/>
            </p14:xfrm>
          </p:contentPart>
        </mc:Choice>
        <mc:Fallback>
          <p:pic>
            <p:nvPicPr>
              <p:cNvPr id="11" name="墨迹 10">
                <a:extLst>
                  <a:ext uri="{FF2B5EF4-FFF2-40B4-BE49-F238E27FC236}">
                    <a16:creationId xmlns:a16="http://schemas.microsoft.com/office/drawing/2014/main" id="{DAD3A2F3-7698-433D-B66C-4C0D4F7A8FE6}"/>
                  </a:ext>
                </a:extLst>
              </p:cNvPr>
              <p:cNvPicPr/>
              <p:nvPr/>
            </p:nvPicPr>
            <p:blipFill>
              <a:blip r:embed="rId14"/>
              <a:stretch>
                <a:fillRect/>
              </a:stretch>
            </p:blipFill>
            <p:spPr>
              <a:xfrm>
                <a:off x="4277040" y="4702050"/>
                <a:ext cx="11692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墨迹 12">
                <a:extLst>
                  <a:ext uri="{FF2B5EF4-FFF2-40B4-BE49-F238E27FC236}">
                    <a16:creationId xmlns:a16="http://schemas.microsoft.com/office/drawing/2014/main" id="{BCB585A2-02E9-41EC-83BF-F95426947138}"/>
                  </a:ext>
                </a:extLst>
              </p14:cNvPr>
              <p14:cNvContentPartPr/>
              <p14:nvPr/>
            </p14:nvContentPartPr>
            <p14:xfrm>
              <a:off x="1767840" y="5307210"/>
              <a:ext cx="2697840" cy="30960"/>
            </p14:xfrm>
          </p:contentPart>
        </mc:Choice>
        <mc:Fallback>
          <p:pic>
            <p:nvPicPr>
              <p:cNvPr id="13" name="墨迹 12">
                <a:extLst>
                  <a:ext uri="{FF2B5EF4-FFF2-40B4-BE49-F238E27FC236}">
                    <a16:creationId xmlns:a16="http://schemas.microsoft.com/office/drawing/2014/main" id="{BCB585A2-02E9-41EC-83BF-F95426947138}"/>
                  </a:ext>
                </a:extLst>
              </p:cNvPr>
              <p:cNvPicPr/>
              <p:nvPr/>
            </p:nvPicPr>
            <p:blipFill>
              <a:blip r:embed="rId16"/>
              <a:stretch>
                <a:fillRect/>
              </a:stretch>
            </p:blipFill>
            <p:spPr>
              <a:xfrm>
                <a:off x="1731840" y="5235210"/>
                <a:ext cx="27694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墨迹 21">
                <a:extLst>
                  <a:ext uri="{FF2B5EF4-FFF2-40B4-BE49-F238E27FC236}">
                    <a16:creationId xmlns:a16="http://schemas.microsoft.com/office/drawing/2014/main" id="{FB23B4B5-5C7B-4FB1-B1F6-8BE403AEA801}"/>
                  </a:ext>
                </a:extLst>
              </p14:cNvPr>
              <p14:cNvContentPartPr/>
              <p14:nvPr/>
            </p14:nvContentPartPr>
            <p14:xfrm>
              <a:off x="2697360" y="3354570"/>
              <a:ext cx="1113480" cy="688320"/>
            </p14:xfrm>
          </p:contentPart>
        </mc:Choice>
        <mc:Fallback>
          <p:pic>
            <p:nvPicPr>
              <p:cNvPr id="22" name="墨迹 21">
                <a:extLst>
                  <a:ext uri="{FF2B5EF4-FFF2-40B4-BE49-F238E27FC236}">
                    <a16:creationId xmlns:a16="http://schemas.microsoft.com/office/drawing/2014/main" id="{FB23B4B5-5C7B-4FB1-B1F6-8BE403AEA801}"/>
                  </a:ext>
                </a:extLst>
              </p:cNvPr>
              <p:cNvPicPr/>
              <p:nvPr/>
            </p:nvPicPr>
            <p:blipFill>
              <a:blip r:embed="rId18"/>
              <a:stretch>
                <a:fillRect/>
              </a:stretch>
            </p:blipFill>
            <p:spPr>
              <a:xfrm>
                <a:off x="2691240" y="3348450"/>
                <a:ext cx="1125720" cy="700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墨迹 22">
                <a:extLst>
                  <a:ext uri="{FF2B5EF4-FFF2-40B4-BE49-F238E27FC236}">
                    <a16:creationId xmlns:a16="http://schemas.microsoft.com/office/drawing/2014/main" id="{5B08F931-80FA-4CB1-84FB-0457D8D8970B}"/>
                  </a:ext>
                </a:extLst>
              </p14:cNvPr>
              <p14:cNvContentPartPr/>
              <p14:nvPr/>
            </p14:nvContentPartPr>
            <p14:xfrm>
              <a:off x="2377320" y="5306490"/>
              <a:ext cx="2103480" cy="154080"/>
            </p14:xfrm>
          </p:contentPart>
        </mc:Choice>
        <mc:Fallback>
          <p:pic>
            <p:nvPicPr>
              <p:cNvPr id="23" name="墨迹 22">
                <a:extLst>
                  <a:ext uri="{FF2B5EF4-FFF2-40B4-BE49-F238E27FC236}">
                    <a16:creationId xmlns:a16="http://schemas.microsoft.com/office/drawing/2014/main" id="{5B08F931-80FA-4CB1-84FB-0457D8D8970B}"/>
                  </a:ext>
                </a:extLst>
              </p:cNvPr>
              <p:cNvPicPr/>
              <p:nvPr/>
            </p:nvPicPr>
            <p:blipFill>
              <a:blip r:embed="rId20"/>
              <a:stretch>
                <a:fillRect/>
              </a:stretch>
            </p:blipFill>
            <p:spPr>
              <a:xfrm>
                <a:off x="2371200" y="5300370"/>
                <a:ext cx="21157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墨迹 23">
                <a:extLst>
                  <a:ext uri="{FF2B5EF4-FFF2-40B4-BE49-F238E27FC236}">
                    <a16:creationId xmlns:a16="http://schemas.microsoft.com/office/drawing/2014/main" id="{36A2603F-76B5-4904-B5A7-0EED62FDC2BF}"/>
                  </a:ext>
                </a:extLst>
              </p14:cNvPr>
              <p14:cNvContentPartPr/>
              <p14:nvPr/>
            </p14:nvContentPartPr>
            <p14:xfrm>
              <a:off x="3947280" y="4880610"/>
              <a:ext cx="1356480" cy="72000"/>
            </p14:xfrm>
          </p:contentPart>
        </mc:Choice>
        <mc:Fallback>
          <p:pic>
            <p:nvPicPr>
              <p:cNvPr id="24" name="墨迹 23">
                <a:extLst>
                  <a:ext uri="{FF2B5EF4-FFF2-40B4-BE49-F238E27FC236}">
                    <a16:creationId xmlns:a16="http://schemas.microsoft.com/office/drawing/2014/main" id="{36A2603F-76B5-4904-B5A7-0EED62FDC2BF}"/>
                  </a:ext>
                </a:extLst>
              </p:cNvPr>
              <p:cNvPicPr/>
              <p:nvPr/>
            </p:nvPicPr>
            <p:blipFill>
              <a:blip r:embed="rId22"/>
              <a:stretch>
                <a:fillRect/>
              </a:stretch>
            </p:blipFill>
            <p:spPr>
              <a:xfrm>
                <a:off x="3941160" y="4874490"/>
                <a:ext cx="13687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墨迹 24">
                <a:extLst>
                  <a:ext uri="{FF2B5EF4-FFF2-40B4-BE49-F238E27FC236}">
                    <a16:creationId xmlns:a16="http://schemas.microsoft.com/office/drawing/2014/main" id="{686BF00B-81B6-4242-9F43-B01BE98D6B82}"/>
                  </a:ext>
                </a:extLst>
              </p14:cNvPr>
              <p14:cNvContentPartPr/>
              <p14:nvPr/>
            </p14:nvContentPartPr>
            <p14:xfrm>
              <a:off x="3886080" y="4596930"/>
              <a:ext cx="1387440" cy="101160"/>
            </p14:xfrm>
          </p:contentPart>
        </mc:Choice>
        <mc:Fallback>
          <p:pic>
            <p:nvPicPr>
              <p:cNvPr id="25" name="墨迹 24">
                <a:extLst>
                  <a:ext uri="{FF2B5EF4-FFF2-40B4-BE49-F238E27FC236}">
                    <a16:creationId xmlns:a16="http://schemas.microsoft.com/office/drawing/2014/main" id="{686BF00B-81B6-4242-9F43-B01BE98D6B82}"/>
                  </a:ext>
                </a:extLst>
              </p:cNvPr>
              <p:cNvPicPr/>
              <p:nvPr/>
            </p:nvPicPr>
            <p:blipFill>
              <a:blip r:embed="rId24"/>
              <a:stretch>
                <a:fillRect/>
              </a:stretch>
            </p:blipFill>
            <p:spPr>
              <a:xfrm>
                <a:off x="3879960" y="4590810"/>
                <a:ext cx="1399680" cy="113400"/>
              </a:xfrm>
              <a:prstGeom prst="rect">
                <a:avLst/>
              </a:prstGeom>
            </p:spPr>
          </p:pic>
        </mc:Fallback>
      </mc:AlternateContent>
      <p:pic>
        <p:nvPicPr>
          <p:cNvPr id="26" name="PCA方法">
            <a:hlinkClick r:id="" action="ppaction://media"/>
            <a:extLst>
              <a:ext uri="{FF2B5EF4-FFF2-40B4-BE49-F238E27FC236}">
                <a16:creationId xmlns:a16="http://schemas.microsoft.com/office/drawing/2014/main" id="{BB870A08-9BCE-4A9E-AAF6-7B75C99E8186}"/>
              </a:ext>
            </a:extLst>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8325798" y="1206624"/>
            <a:ext cx="654472" cy="654472"/>
          </a:xfrm>
          <a:prstGeom prst="rect">
            <a:avLst/>
          </a:prstGeom>
        </p:spPr>
      </p:pic>
      <p:sp>
        <p:nvSpPr>
          <p:cNvPr id="16" name="页脚占位符 3">
            <a:extLst>
              <a:ext uri="{FF2B5EF4-FFF2-40B4-BE49-F238E27FC236}">
                <a16:creationId xmlns:a16="http://schemas.microsoft.com/office/drawing/2014/main" id="{27F04514-BD7D-492D-8993-F03824CE8152}"/>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648"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2276872"/>
            <a:ext cx="5382344" cy="369332"/>
          </a:xfrm>
          <a:prstGeom prst="rect">
            <a:avLst/>
          </a:prstGeom>
        </p:spPr>
        <p:txBody>
          <a:bodyPr wrap="square">
            <a:spAutoFit/>
          </a:bodyPr>
          <a:lstStyle/>
          <a:p>
            <a:endParaRPr lang="zh-CN" altLang="en-US" dirty="0"/>
          </a:p>
        </p:txBody>
      </p:sp>
      <p:sp>
        <p:nvSpPr>
          <p:cNvPr id="3" name="文本框 2"/>
          <p:cNvSpPr txBox="1"/>
          <p:nvPr/>
        </p:nvSpPr>
        <p:spPr>
          <a:xfrm>
            <a:off x="4067944" y="1065780"/>
            <a:ext cx="1559722" cy="307777"/>
          </a:xfrm>
          <a:prstGeom prst="rect">
            <a:avLst/>
          </a:prstGeom>
          <a:noFill/>
        </p:spPr>
        <p:txBody>
          <a:bodyPr wrap="none" lIns="0" tIns="0" rIns="0" bIns="0" rtlCol="0">
            <a:spAutoFit/>
          </a:bodyPr>
          <a:lstStyle/>
          <a:p>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PCA</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主要参数</a:t>
            </a:r>
          </a:p>
        </p:txBody>
      </p:sp>
      <p:sp>
        <p:nvSpPr>
          <p:cNvPr id="9" name="Rectangle 4"/>
          <p:cNvSpPr>
            <a:spLocks noChangeArrowheads="1"/>
          </p:cNvSpPr>
          <p:nvPr/>
        </p:nvSpPr>
        <p:spPr bwMode="auto">
          <a:xfrm>
            <a:off x="1" y="1327878"/>
            <a:ext cx="184731" cy="369332"/>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20563" y="1641672"/>
            <a:ext cx="9308446"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eaLnBrk="0" fontAlgn="base" hangingPunct="0">
              <a:spcBef>
                <a:spcPct val="0"/>
              </a:spcBef>
              <a:spcAft>
                <a:spcPct val="0"/>
              </a:spcAft>
            </a:pPr>
            <a:r>
              <a:rPr lang="en-US" altLang="zh-CN" sz="2400" dirty="0">
                <a:solidFill>
                  <a:srgbClr val="0E7EB5"/>
                </a:solidFill>
                <a:latin typeface="Calibri" panose="020F0502020204030204" pitchFamily="34" charset="0"/>
                <a:ea typeface="宋体" panose="02010600030101010101" pitchFamily="2" charset="-122"/>
                <a:cs typeface="宋体" panose="02010600030101010101" pitchFamily="2" charset="-122"/>
              </a:rPr>
              <a:t>#fit(</a:t>
            </a:r>
            <a:r>
              <a:rPr lang="en-US" altLang="zh-CN" sz="2400" dirty="0" err="1">
                <a:solidFill>
                  <a:srgbClr val="0E7EB5"/>
                </a:solidFill>
                <a:latin typeface="Calibri" panose="020F0502020204030204" pitchFamily="34" charset="0"/>
                <a:ea typeface="宋体" panose="02010600030101010101" pitchFamily="2" charset="-122"/>
                <a:cs typeface="宋体" panose="02010600030101010101" pitchFamily="2" charset="-122"/>
              </a:rPr>
              <a:t>X,y</a:t>
            </a:r>
            <a:r>
              <a:rPr lang="en-US" altLang="zh-CN" sz="2400" dirty="0">
                <a:solidFill>
                  <a:srgbClr val="0E7EB5"/>
                </a:solidFill>
                <a:latin typeface="Calibri" panose="020F0502020204030204" pitchFamily="34" charset="0"/>
                <a:ea typeface="宋体" panose="02010600030101010101" pitchFamily="2" charset="-122"/>
                <a:cs typeface="宋体" panose="02010600030101010101" pitchFamily="2" charset="-122"/>
              </a:rPr>
              <a:t>=None)</a:t>
            </a:r>
            <a:r>
              <a:rPr lang="zh-CN" altLang="en-US" dirty="0">
                <a:latin typeface="Calibri" panose="020F0502020204030204" pitchFamily="34" charset="0"/>
                <a:ea typeface="宋体" panose="02010600030101010101" pitchFamily="2" charset="-122"/>
                <a:cs typeface="宋体" panose="02010600030101010101" pitchFamily="2" charset="-122"/>
              </a:rPr>
              <a:t>算法中的“训练”这一步骤。因为</a:t>
            </a:r>
            <a:r>
              <a:rPr lang="en-US" altLang="zh-CN" dirty="0">
                <a:latin typeface="Calibri" panose="020F0502020204030204" pitchFamily="34" charset="0"/>
                <a:ea typeface="宋体" panose="02010600030101010101" pitchFamily="2" charset="-122"/>
                <a:cs typeface="宋体" panose="02010600030101010101" pitchFamily="2" charset="-122"/>
              </a:rPr>
              <a:t>PCA</a:t>
            </a:r>
            <a:r>
              <a:rPr lang="zh-CN" altLang="en-US" dirty="0">
                <a:latin typeface="Calibri" panose="020F0502020204030204" pitchFamily="34" charset="0"/>
                <a:ea typeface="宋体" panose="02010600030101010101" pitchFamily="2" charset="-122"/>
                <a:cs typeface="宋体" panose="02010600030101010101" pitchFamily="2" charset="-122"/>
              </a:rPr>
              <a:t>是无监督学习算法，</a:t>
            </a:r>
            <a:r>
              <a:rPr lang="en-US" altLang="zh-CN" dirty="0">
                <a:latin typeface="Calibri" panose="020F0502020204030204" pitchFamily="34" charset="0"/>
                <a:ea typeface="宋体" panose="02010600030101010101" pitchFamily="2" charset="-122"/>
                <a:cs typeface="宋体" panose="02010600030101010101" pitchFamily="2" charset="-122"/>
              </a:rPr>
              <a:t>y</a:t>
            </a:r>
            <a:r>
              <a:rPr lang="en-US" altLang="zh-CN" dirty="0">
                <a:cs typeface="宋体" panose="02010600030101010101" pitchFamily="2" charset="-122"/>
              </a:rPr>
              <a:t>=</a:t>
            </a:r>
            <a:r>
              <a:rPr lang="en-US" altLang="zh-CN" dirty="0">
                <a:latin typeface="Calibri" panose="020F0502020204030204" pitchFamily="34" charset="0"/>
                <a:ea typeface="宋体" panose="02010600030101010101" pitchFamily="2" charset="-122"/>
                <a:cs typeface="宋体" panose="02010600030101010101" pitchFamily="2" charset="-122"/>
              </a:rPr>
              <a:t>None</a:t>
            </a:r>
            <a:r>
              <a:rPr lang="zh-CN" altLang="en-US" dirty="0">
                <a:latin typeface="Calibri" panose="020F0502020204030204" pitchFamily="34" charset="0"/>
                <a:ea typeface="宋体" panose="02010600030101010101" pitchFamily="2" charset="-122"/>
                <a:cs typeface="宋体" panose="02010600030101010101" pitchFamily="2" charset="-122"/>
              </a:rPr>
              <a:t>。</a:t>
            </a:r>
            <a:br>
              <a:rPr lang="zh-CN" altLang="en-US" dirty="0">
                <a:latin typeface="Calibri" panose="020F0502020204030204" pitchFamily="34" charset="0"/>
                <a:ea typeface="宋体" panose="02010600030101010101" pitchFamily="2" charset="-122"/>
                <a:cs typeface="宋体" panose="02010600030101010101" pitchFamily="2" charset="-122"/>
              </a:rPr>
            </a:br>
            <a:r>
              <a:rPr lang="en-US" altLang="zh-CN" dirty="0">
                <a:latin typeface="Calibri" panose="020F0502020204030204" pitchFamily="34" charset="0"/>
                <a:ea typeface="宋体" panose="02010600030101010101" pitchFamily="2" charset="-122"/>
                <a:cs typeface="宋体" panose="02010600030101010101" pitchFamily="2" charset="-122"/>
              </a:rPr>
              <a:t>fit(X)</a:t>
            </a:r>
            <a:r>
              <a:rPr lang="zh-CN" altLang="en-US" dirty="0">
                <a:latin typeface="Calibri" panose="020F0502020204030204" pitchFamily="34" charset="0"/>
                <a:ea typeface="宋体" panose="02010600030101010101" pitchFamily="2" charset="-122"/>
                <a:cs typeface="宋体" panose="02010600030101010101" pitchFamily="2" charset="-122"/>
              </a:rPr>
              <a:t>，表示用数据</a:t>
            </a:r>
            <a:r>
              <a:rPr lang="en-US" altLang="zh-CN" dirty="0">
                <a:latin typeface="Calibri" panose="020F0502020204030204" pitchFamily="34" charset="0"/>
                <a:ea typeface="宋体" panose="02010600030101010101" pitchFamily="2" charset="-122"/>
                <a:cs typeface="宋体" panose="02010600030101010101" pitchFamily="2" charset="-122"/>
              </a:rPr>
              <a:t>X</a:t>
            </a:r>
            <a:r>
              <a:rPr lang="zh-CN" altLang="en-US" dirty="0">
                <a:latin typeface="Calibri" panose="020F0502020204030204" pitchFamily="34" charset="0"/>
                <a:ea typeface="宋体" panose="02010600030101010101" pitchFamily="2" charset="-122"/>
                <a:cs typeface="宋体" panose="02010600030101010101" pitchFamily="2" charset="-122"/>
              </a:rPr>
              <a:t>来训练</a:t>
            </a:r>
            <a:r>
              <a:rPr lang="en-US" altLang="zh-CN" dirty="0">
                <a:latin typeface="Calibri" panose="020F0502020204030204" pitchFamily="34" charset="0"/>
                <a:ea typeface="宋体" panose="02010600030101010101" pitchFamily="2" charset="-122"/>
                <a:cs typeface="宋体" panose="02010600030101010101" pitchFamily="2" charset="-122"/>
              </a:rPr>
              <a:t>PCA</a:t>
            </a:r>
            <a:r>
              <a:rPr lang="zh-CN" altLang="en-US" dirty="0">
                <a:latin typeface="Calibri" panose="020F0502020204030204" pitchFamily="34" charset="0"/>
                <a:ea typeface="宋体" panose="02010600030101010101" pitchFamily="2" charset="-122"/>
                <a:cs typeface="宋体" panose="02010600030101010101" pitchFamily="2" charset="-122"/>
              </a:rPr>
              <a:t>模型。</a:t>
            </a:r>
            <a:endParaRPr lang="en-US" altLang="zh-CN" dirty="0">
              <a:latin typeface="Calibri" panose="020F0502020204030204" pitchFamily="34" charset="0"/>
              <a:ea typeface="宋体" panose="02010600030101010101" pitchFamily="2" charset="-122"/>
              <a:cs typeface="宋体" panose="02010600030101010101" pitchFamily="2" charset="-122"/>
            </a:endParaRPr>
          </a:p>
          <a:p>
            <a:pPr eaLnBrk="0" fontAlgn="base" hangingPunct="0">
              <a:spcBef>
                <a:spcPct val="0"/>
              </a:spcBef>
              <a:spcAft>
                <a:spcPct val="0"/>
              </a:spcAft>
            </a:pPr>
            <a:endParaRPr lang="en-US" altLang="zh-CN" sz="900" dirty="0"/>
          </a:p>
          <a:p>
            <a:pPr eaLnBrk="0" fontAlgn="base" hangingPunct="0">
              <a:spcBef>
                <a:spcPct val="0"/>
              </a:spcBef>
              <a:spcAft>
                <a:spcPct val="0"/>
              </a:spcAft>
            </a:pPr>
            <a:endParaRPr lang="zh-CN" altLang="en-US" sz="900" dirty="0"/>
          </a:p>
          <a:p>
            <a:pPr eaLnBrk="0" fontAlgn="base" hangingPunct="0">
              <a:spcBef>
                <a:spcPct val="0"/>
              </a:spcBef>
              <a:spcAft>
                <a:spcPct val="0"/>
              </a:spcAft>
            </a:pPr>
            <a:r>
              <a:rPr lang="zh-CN" altLang="en-US" dirty="0">
                <a:latin typeface="Calibri" panose="020F0502020204030204" pitchFamily="34" charset="0"/>
                <a:ea typeface="宋体" panose="02010600030101010101" pitchFamily="2" charset="-122"/>
                <a:cs typeface="宋体" panose="02010600030101010101" pitchFamily="2" charset="-122"/>
              </a:rPr>
              <a:t>函数返回值：调用</a:t>
            </a:r>
            <a:r>
              <a:rPr lang="en-US" altLang="zh-CN" dirty="0">
                <a:latin typeface="Calibri" panose="020F0502020204030204" pitchFamily="34" charset="0"/>
                <a:ea typeface="宋体" panose="02010600030101010101" pitchFamily="2" charset="-122"/>
                <a:cs typeface="宋体" panose="02010600030101010101" pitchFamily="2" charset="-122"/>
              </a:rPr>
              <a:t>fit</a:t>
            </a:r>
            <a:r>
              <a:rPr lang="zh-CN" altLang="en-US" dirty="0">
                <a:latin typeface="Calibri" panose="020F0502020204030204" pitchFamily="34" charset="0"/>
                <a:ea typeface="宋体" panose="02010600030101010101" pitchFamily="2" charset="-122"/>
                <a:cs typeface="宋体" panose="02010600030101010101" pitchFamily="2" charset="-122"/>
              </a:rPr>
              <a:t>方法的对象本身。比如</a:t>
            </a:r>
            <a:r>
              <a:rPr lang="en-US" altLang="zh-CN" dirty="0" err="1">
                <a:latin typeface="Calibri" panose="020F0502020204030204" pitchFamily="34" charset="0"/>
                <a:ea typeface="宋体" panose="02010600030101010101" pitchFamily="2" charset="-122"/>
                <a:cs typeface="宋体" panose="02010600030101010101" pitchFamily="2" charset="-122"/>
              </a:rPr>
              <a:t>pca.fit</a:t>
            </a:r>
            <a:r>
              <a:rPr lang="en-US" altLang="zh-CN" dirty="0">
                <a:latin typeface="Calibri" panose="020F0502020204030204" pitchFamily="34" charset="0"/>
                <a:ea typeface="宋体" panose="02010600030101010101" pitchFamily="2" charset="-122"/>
                <a:cs typeface="宋体" panose="02010600030101010101" pitchFamily="2" charset="-122"/>
              </a:rPr>
              <a:t>(X)</a:t>
            </a:r>
            <a:r>
              <a:rPr lang="zh-CN" altLang="en-US" dirty="0">
                <a:latin typeface="Calibri" panose="020F0502020204030204" pitchFamily="34" charset="0"/>
                <a:ea typeface="宋体" panose="02010600030101010101" pitchFamily="2" charset="-122"/>
                <a:cs typeface="宋体" panose="02010600030101010101" pitchFamily="2" charset="-122"/>
              </a:rPr>
              <a:t>，表示用</a:t>
            </a:r>
            <a:r>
              <a:rPr lang="en-US" altLang="zh-CN" dirty="0">
                <a:latin typeface="Calibri" panose="020F0502020204030204" pitchFamily="34" charset="0"/>
                <a:ea typeface="宋体" panose="02010600030101010101" pitchFamily="2" charset="-122"/>
                <a:cs typeface="宋体" panose="02010600030101010101" pitchFamily="2" charset="-122"/>
              </a:rPr>
              <a:t>X</a:t>
            </a:r>
            <a:r>
              <a:rPr lang="zh-CN" altLang="en-US" dirty="0">
                <a:latin typeface="Calibri" panose="020F0502020204030204" pitchFamily="34" charset="0"/>
                <a:ea typeface="宋体" panose="02010600030101010101" pitchFamily="2" charset="-122"/>
                <a:cs typeface="宋体" panose="02010600030101010101" pitchFamily="2" charset="-122"/>
              </a:rPr>
              <a:t>对</a:t>
            </a:r>
            <a:r>
              <a:rPr lang="en-US" altLang="zh-CN" dirty="0" err="1">
                <a:latin typeface="Calibri" panose="020F0502020204030204" pitchFamily="34" charset="0"/>
                <a:ea typeface="宋体" panose="02010600030101010101" pitchFamily="2" charset="-122"/>
                <a:cs typeface="宋体" panose="02010600030101010101" pitchFamily="2" charset="-122"/>
              </a:rPr>
              <a:t>pca</a:t>
            </a:r>
            <a:r>
              <a:rPr lang="zh-CN" altLang="en-US" dirty="0">
                <a:latin typeface="Calibri" panose="020F0502020204030204" pitchFamily="34" charset="0"/>
                <a:ea typeface="宋体" panose="02010600030101010101" pitchFamily="2" charset="-122"/>
                <a:cs typeface="宋体" panose="02010600030101010101" pitchFamily="2" charset="-122"/>
              </a:rPr>
              <a:t>这个对象进行训练。</a:t>
            </a:r>
            <a:endParaRPr lang="zh-CN" altLang="en-US" sz="900" dirty="0"/>
          </a:p>
          <a:p>
            <a:pPr eaLnBrk="0" fontAlgn="base" hangingPunct="0">
              <a:spcBef>
                <a:spcPct val="0"/>
              </a:spcBef>
              <a:spcAft>
                <a:spcPct val="0"/>
              </a:spcAft>
            </a:pPr>
            <a:r>
              <a:rPr lang="en-US" altLang="zh-CN" sz="2400" dirty="0">
                <a:solidFill>
                  <a:srgbClr val="0E7EB5"/>
                </a:solidFill>
                <a:latin typeface="Calibri" panose="020F0502020204030204" pitchFamily="34" charset="0"/>
                <a:ea typeface="宋体" panose="02010600030101010101" pitchFamily="2" charset="-122"/>
                <a:cs typeface="宋体" panose="02010600030101010101" pitchFamily="2" charset="-122"/>
              </a:rPr>
              <a:t>#</a:t>
            </a:r>
            <a:r>
              <a:rPr lang="en-US" altLang="zh-CN" sz="2400" dirty="0" err="1">
                <a:solidFill>
                  <a:srgbClr val="0E7EB5"/>
                </a:solidFill>
                <a:latin typeface="Calibri" panose="020F0502020204030204" pitchFamily="34" charset="0"/>
                <a:ea typeface="宋体" panose="02010600030101010101" pitchFamily="2" charset="-122"/>
                <a:cs typeface="宋体" panose="02010600030101010101" pitchFamily="2" charset="-122"/>
              </a:rPr>
              <a:t>fit_transform</a:t>
            </a:r>
            <a:r>
              <a:rPr lang="en-US" altLang="zh-CN" sz="2400" dirty="0">
                <a:solidFill>
                  <a:srgbClr val="0E7EB5"/>
                </a:solidFill>
                <a:latin typeface="Calibri" panose="020F0502020204030204" pitchFamily="34" charset="0"/>
                <a:ea typeface="宋体" panose="02010600030101010101" pitchFamily="2" charset="-122"/>
                <a:cs typeface="宋体" panose="02010600030101010101" pitchFamily="2" charset="-122"/>
              </a:rPr>
              <a:t>(X)</a:t>
            </a:r>
            <a:r>
              <a:rPr lang="zh-CN" altLang="en-US" dirty="0">
                <a:latin typeface="Calibri" panose="020F0502020204030204" pitchFamily="34" charset="0"/>
                <a:ea typeface="宋体" panose="02010600030101010101" pitchFamily="2" charset="-122"/>
                <a:cs typeface="宋体" panose="02010600030101010101" pitchFamily="2" charset="-122"/>
              </a:rPr>
              <a:t>：用</a:t>
            </a:r>
            <a:r>
              <a:rPr lang="en-US" altLang="zh-CN" dirty="0">
                <a:latin typeface="Calibri" panose="020F0502020204030204" pitchFamily="34" charset="0"/>
                <a:ea typeface="宋体" panose="02010600030101010101" pitchFamily="2" charset="-122"/>
                <a:cs typeface="宋体" panose="02010600030101010101" pitchFamily="2" charset="-122"/>
              </a:rPr>
              <a:t>X</a:t>
            </a:r>
            <a:r>
              <a:rPr lang="zh-CN" altLang="en-US" dirty="0">
                <a:latin typeface="Calibri" panose="020F0502020204030204" pitchFamily="34" charset="0"/>
                <a:ea typeface="宋体" panose="02010600030101010101" pitchFamily="2" charset="-122"/>
                <a:cs typeface="宋体" panose="02010600030101010101" pitchFamily="2" charset="-122"/>
              </a:rPr>
              <a:t>来训练</a:t>
            </a:r>
            <a:r>
              <a:rPr lang="en-US" altLang="zh-CN" dirty="0">
                <a:latin typeface="Calibri" panose="020F0502020204030204" pitchFamily="34" charset="0"/>
                <a:ea typeface="宋体" panose="02010600030101010101" pitchFamily="2" charset="-122"/>
                <a:cs typeface="宋体" panose="02010600030101010101" pitchFamily="2" charset="-122"/>
              </a:rPr>
              <a:t>PCA</a:t>
            </a:r>
            <a:r>
              <a:rPr lang="zh-CN" altLang="en-US" dirty="0">
                <a:latin typeface="Calibri" panose="020F0502020204030204" pitchFamily="34" charset="0"/>
                <a:ea typeface="宋体" panose="02010600030101010101" pitchFamily="2" charset="-122"/>
                <a:cs typeface="宋体" panose="02010600030101010101" pitchFamily="2" charset="-122"/>
              </a:rPr>
              <a:t>模型，同时返回降维后的数据。</a:t>
            </a:r>
            <a:endParaRPr lang="en-US" altLang="zh-CN" dirty="0">
              <a:latin typeface="Calibri" panose="020F0502020204030204" pitchFamily="34" charset="0"/>
              <a:ea typeface="宋体" panose="02010600030101010101" pitchFamily="2" charset="-122"/>
              <a:cs typeface="宋体" panose="02010600030101010101" pitchFamily="2" charset="-122"/>
            </a:endParaRPr>
          </a:p>
          <a:p>
            <a:pPr eaLnBrk="0" fontAlgn="base" hangingPunct="0">
              <a:spcBef>
                <a:spcPct val="0"/>
              </a:spcBef>
              <a:spcAft>
                <a:spcPct val="0"/>
              </a:spcAft>
            </a:pPr>
            <a:br>
              <a:rPr lang="zh-CN" altLang="en-US" dirty="0">
                <a:latin typeface="Calibri" panose="020F0502020204030204" pitchFamily="34" charset="0"/>
                <a:ea typeface="宋体" panose="02010600030101010101" pitchFamily="2" charset="-122"/>
                <a:cs typeface="宋体" panose="02010600030101010101" pitchFamily="2" charset="-122"/>
              </a:rPr>
            </a:br>
            <a:r>
              <a:rPr lang="en-US" altLang="zh-CN" sz="2400" dirty="0">
                <a:solidFill>
                  <a:srgbClr val="0E7EB5"/>
                </a:solidFill>
                <a:latin typeface="Calibri" panose="020F0502020204030204" pitchFamily="34" charset="0"/>
                <a:ea typeface="宋体" panose="02010600030101010101" pitchFamily="2" charset="-122"/>
                <a:cs typeface="宋体" panose="02010600030101010101" pitchFamily="2" charset="-122"/>
              </a:rPr>
              <a:t>#</a:t>
            </a:r>
            <a:r>
              <a:rPr lang="en-US" altLang="zh-CN" sz="2400" dirty="0" err="1">
                <a:solidFill>
                  <a:srgbClr val="0E7EB5"/>
                </a:solidFill>
                <a:latin typeface="Calibri" panose="020F0502020204030204" pitchFamily="34" charset="0"/>
                <a:ea typeface="宋体" panose="02010600030101010101" pitchFamily="2" charset="-122"/>
                <a:cs typeface="宋体" panose="02010600030101010101" pitchFamily="2" charset="-122"/>
              </a:rPr>
              <a:t>newX</a:t>
            </a:r>
            <a:r>
              <a:rPr lang="en-US" altLang="zh-CN" sz="2400" dirty="0">
                <a:solidFill>
                  <a:srgbClr val="0E7EB5"/>
                </a:solidFill>
                <a:latin typeface="Calibri" panose="020F0502020204030204" pitchFamily="34" charset="0"/>
                <a:ea typeface="宋体" panose="02010600030101010101" pitchFamily="2" charset="-122"/>
                <a:cs typeface="宋体" panose="02010600030101010101" pitchFamily="2" charset="-122"/>
              </a:rPr>
              <a:t>=</a:t>
            </a:r>
            <a:r>
              <a:rPr lang="en-US" altLang="zh-CN" sz="2400" dirty="0" err="1">
                <a:solidFill>
                  <a:srgbClr val="0E7EB5"/>
                </a:solidFill>
                <a:latin typeface="Calibri" panose="020F0502020204030204" pitchFamily="34" charset="0"/>
                <a:ea typeface="宋体" panose="02010600030101010101" pitchFamily="2" charset="-122"/>
                <a:cs typeface="宋体" panose="02010600030101010101" pitchFamily="2" charset="-122"/>
              </a:rPr>
              <a:t>pca.fit_transform</a:t>
            </a:r>
            <a:r>
              <a:rPr lang="en-US" altLang="zh-CN" sz="2400" dirty="0">
                <a:solidFill>
                  <a:srgbClr val="0E7EB5"/>
                </a:solidFill>
                <a:latin typeface="Calibri" panose="020F0502020204030204" pitchFamily="34" charset="0"/>
                <a:ea typeface="宋体" panose="02010600030101010101" pitchFamily="2" charset="-122"/>
                <a:cs typeface="宋体" panose="02010600030101010101" pitchFamily="2" charset="-122"/>
              </a:rPr>
              <a:t>(X)</a:t>
            </a:r>
            <a:r>
              <a:rPr lang="zh-CN" altLang="en-US" dirty="0">
                <a:latin typeface="Calibri" panose="020F0502020204030204" pitchFamily="34" charset="0"/>
                <a:ea typeface="宋体" panose="02010600030101010101" pitchFamily="2" charset="-122"/>
                <a:cs typeface="宋体" panose="02010600030101010101" pitchFamily="2" charset="-122"/>
              </a:rPr>
              <a:t>，</a:t>
            </a:r>
            <a:r>
              <a:rPr lang="en-US" altLang="zh-CN" dirty="0" err="1">
                <a:latin typeface="Calibri" panose="020F0502020204030204" pitchFamily="34" charset="0"/>
                <a:ea typeface="宋体" panose="02010600030101010101" pitchFamily="2" charset="-122"/>
                <a:cs typeface="宋体" panose="02010600030101010101" pitchFamily="2" charset="-122"/>
              </a:rPr>
              <a:t>newX</a:t>
            </a:r>
            <a:r>
              <a:rPr lang="zh-CN" altLang="en-US" dirty="0">
                <a:latin typeface="Calibri" panose="020F0502020204030204" pitchFamily="34" charset="0"/>
                <a:ea typeface="宋体" panose="02010600030101010101" pitchFamily="2" charset="-122"/>
                <a:cs typeface="宋体" panose="02010600030101010101" pitchFamily="2" charset="-122"/>
              </a:rPr>
              <a:t>就是降维后的数据。</a:t>
            </a:r>
            <a:endParaRPr lang="en-US" altLang="zh-CN" dirty="0">
              <a:latin typeface="Calibri" panose="020F0502020204030204" pitchFamily="34" charset="0"/>
              <a:ea typeface="宋体" panose="02010600030101010101" pitchFamily="2" charset="-122"/>
              <a:cs typeface="宋体" panose="02010600030101010101" pitchFamily="2" charset="-122"/>
            </a:endParaRPr>
          </a:p>
          <a:p>
            <a:pPr eaLnBrk="0" fontAlgn="base" hangingPunct="0">
              <a:spcBef>
                <a:spcPct val="0"/>
              </a:spcBef>
              <a:spcAft>
                <a:spcPct val="0"/>
              </a:spcAft>
            </a:pPr>
            <a:endParaRPr lang="zh-CN" altLang="en-US" sz="900" dirty="0"/>
          </a:p>
          <a:p>
            <a:pPr eaLnBrk="0" fontAlgn="base" hangingPunct="0">
              <a:spcBef>
                <a:spcPct val="0"/>
              </a:spcBef>
              <a:spcAft>
                <a:spcPct val="0"/>
              </a:spcAft>
            </a:pPr>
            <a:r>
              <a:rPr lang="en-US" altLang="zh-CN" sz="2400" dirty="0" err="1">
                <a:solidFill>
                  <a:srgbClr val="0E7EB5"/>
                </a:solidFill>
                <a:latin typeface="Calibri" panose="020F0502020204030204" pitchFamily="34" charset="0"/>
                <a:ea typeface="宋体" panose="02010600030101010101" pitchFamily="2" charset="-122"/>
                <a:cs typeface="宋体" panose="02010600030101010101" pitchFamily="2" charset="-122"/>
              </a:rPr>
              <a:t>inverse_transform</a:t>
            </a:r>
            <a:r>
              <a:rPr lang="en-US" altLang="zh-CN" sz="2400" dirty="0">
                <a:solidFill>
                  <a:srgbClr val="0E7EB5"/>
                </a:solidFill>
                <a:latin typeface="Calibri" panose="020F0502020204030204" pitchFamily="34" charset="0"/>
                <a:ea typeface="宋体" panose="02010600030101010101" pitchFamily="2" charset="-122"/>
                <a:cs typeface="宋体" panose="02010600030101010101" pitchFamily="2" charset="-122"/>
              </a:rPr>
              <a:t>()</a:t>
            </a:r>
            <a:br>
              <a:rPr lang="en-US" altLang="zh-CN" dirty="0">
                <a:latin typeface="Calibri" panose="020F0502020204030204" pitchFamily="34" charset="0"/>
                <a:ea typeface="宋体" panose="02010600030101010101" pitchFamily="2" charset="-122"/>
                <a:cs typeface="宋体" panose="02010600030101010101" pitchFamily="2" charset="-122"/>
              </a:rPr>
            </a:br>
            <a:r>
              <a:rPr lang="zh-CN" altLang="en-US" dirty="0">
                <a:latin typeface="Calibri" panose="020F0502020204030204" pitchFamily="34" charset="0"/>
                <a:ea typeface="宋体" panose="02010600030101010101" pitchFamily="2" charset="-122"/>
                <a:cs typeface="宋体" panose="02010600030101010101" pitchFamily="2" charset="-122"/>
              </a:rPr>
              <a:t>将降维后的数据</a:t>
            </a:r>
            <a:r>
              <a:rPr lang="zh-CN" altLang="en-US" b="1" dirty="0">
                <a:latin typeface="Calibri" panose="020F0502020204030204" pitchFamily="34" charset="0"/>
                <a:ea typeface="宋体" panose="02010600030101010101" pitchFamily="2" charset="-122"/>
                <a:cs typeface="宋体" panose="02010600030101010101" pitchFamily="2" charset="-122"/>
              </a:rPr>
              <a:t>转换成原始数据</a:t>
            </a:r>
            <a:r>
              <a:rPr lang="zh-CN" altLang="en-US" dirty="0">
                <a:latin typeface="Calibri" panose="020F0502020204030204" pitchFamily="34" charset="0"/>
                <a:ea typeface="宋体" panose="02010600030101010101" pitchFamily="2" charset="-122"/>
                <a:cs typeface="宋体" panose="02010600030101010101" pitchFamily="2" charset="-122"/>
              </a:rPr>
              <a:t>，</a:t>
            </a:r>
            <a:r>
              <a:rPr lang="en-US" altLang="zh-CN" dirty="0">
                <a:latin typeface="Calibri" panose="020F0502020204030204" pitchFamily="34" charset="0"/>
                <a:ea typeface="宋体" panose="02010600030101010101" pitchFamily="2" charset="-122"/>
                <a:cs typeface="宋体" panose="02010600030101010101" pitchFamily="2" charset="-122"/>
              </a:rPr>
              <a:t>X=</a:t>
            </a:r>
            <a:r>
              <a:rPr lang="en-US" altLang="zh-CN" dirty="0" err="1">
                <a:latin typeface="Calibri" panose="020F0502020204030204" pitchFamily="34" charset="0"/>
                <a:ea typeface="宋体" panose="02010600030101010101" pitchFamily="2" charset="-122"/>
                <a:cs typeface="宋体" panose="02010600030101010101" pitchFamily="2" charset="-122"/>
              </a:rPr>
              <a:t>pca.inverse_transform</a:t>
            </a:r>
            <a:r>
              <a:rPr lang="en-US" altLang="zh-CN" dirty="0">
                <a:latin typeface="Calibri" panose="020F0502020204030204" pitchFamily="34" charset="0"/>
                <a:ea typeface="宋体" panose="02010600030101010101" pitchFamily="2" charset="-122"/>
                <a:cs typeface="宋体" panose="02010600030101010101" pitchFamily="2" charset="-122"/>
              </a:rPr>
              <a:t>(</a:t>
            </a:r>
            <a:r>
              <a:rPr lang="en-US" altLang="zh-CN" dirty="0" err="1">
                <a:latin typeface="Calibri" panose="020F0502020204030204" pitchFamily="34" charset="0"/>
                <a:ea typeface="宋体" panose="02010600030101010101" pitchFamily="2" charset="-122"/>
                <a:cs typeface="宋体" panose="02010600030101010101" pitchFamily="2" charset="-122"/>
              </a:rPr>
              <a:t>newX</a:t>
            </a:r>
            <a:r>
              <a:rPr lang="en-US" altLang="zh-CN" dirty="0">
                <a:latin typeface="Calibri" panose="020F0502020204030204" pitchFamily="34" charset="0"/>
                <a:ea typeface="宋体" panose="02010600030101010101" pitchFamily="2" charset="-122"/>
                <a:cs typeface="宋体" panose="02010600030101010101" pitchFamily="2" charset="-122"/>
              </a:rPr>
              <a:t>)</a:t>
            </a:r>
          </a:p>
          <a:p>
            <a:pPr eaLnBrk="0" fontAlgn="base" hangingPunct="0">
              <a:spcBef>
                <a:spcPct val="0"/>
              </a:spcBef>
              <a:spcAft>
                <a:spcPct val="0"/>
              </a:spcAft>
            </a:pPr>
            <a:endParaRPr lang="en-US" altLang="zh-CN" sz="900" dirty="0"/>
          </a:p>
          <a:p>
            <a:pPr eaLnBrk="0" fontAlgn="base" hangingPunct="0">
              <a:spcBef>
                <a:spcPct val="0"/>
              </a:spcBef>
              <a:spcAft>
                <a:spcPct val="0"/>
              </a:spcAft>
            </a:pPr>
            <a:r>
              <a:rPr lang="en-US" altLang="zh-CN" sz="2400" dirty="0">
                <a:solidFill>
                  <a:srgbClr val="0E7EB5"/>
                </a:solidFill>
                <a:latin typeface="Calibri" panose="020F0502020204030204" pitchFamily="34" charset="0"/>
                <a:ea typeface="宋体" panose="02010600030101010101" pitchFamily="2" charset="-122"/>
                <a:cs typeface="宋体" panose="02010600030101010101" pitchFamily="2" charset="-122"/>
              </a:rPr>
              <a:t>transform(X)</a:t>
            </a:r>
          </a:p>
          <a:p>
            <a:pPr eaLnBrk="0" fontAlgn="base" hangingPunct="0">
              <a:spcBef>
                <a:spcPct val="0"/>
              </a:spcBef>
              <a:spcAft>
                <a:spcPct val="0"/>
              </a:spcAft>
            </a:pPr>
            <a:r>
              <a:rPr lang="zh-CN" altLang="en-US" dirty="0">
                <a:latin typeface="Calibri" panose="020F0502020204030204" pitchFamily="34" charset="0"/>
                <a:ea typeface="宋体" panose="02010600030101010101" pitchFamily="2" charset="-122"/>
                <a:cs typeface="宋体" panose="02010600030101010101" pitchFamily="2" charset="-122"/>
              </a:rPr>
              <a:t>将数据</a:t>
            </a:r>
            <a:r>
              <a:rPr lang="en-US" altLang="zh-CN" dirty="0">
                <a:latin typeface="Calibri" panose="020F0502020204030204" pitchFamily="34" charset="0"/>
                <a:ea typeface="宋体" panose="02010600030101010101" pitchFamily="2" charset="-122"/>
                <a:cs typeface="宋体" panose="02010600030101010101" pitchFamily="2" charset="-122"/>
              </a:rPr>
              <a:t>X</a:t>
            </a:r>
            <a:r>
              <a:rPr lang="zh-CN" altLang="en-US" dirty="0">
                <a:latin typeface="Calibri" panose="020F0502020204030204" pitchFamily="34" charset="0"/>
                <a:ea typeface="宋体" panose="02010600030101010101" pitchFamily="2" charset="-122"/>
                <a:cs typeface="宋体" panose="02010600030101010101" pitchFamily="2" charset="-122"/>
              </a:rPr>
              <a:t>转换成降维后的数据。当模型训练好后，新输入的数据，都可用</a:t>
            </a:r>
            <a:r>
              <a:rPr lang="en-US" altLang="zh-CN" dirty="0">
                <a:latin typeface="Calibri" panose="020F0502020204030204" pitchFamily="34" charset="0"/>
                <a:ea typeface="宋体" panose="02010600030101010101" pitchFamily="2" charset="-122"/>
                <a:cs typeface="宋体" panose="02010600030101010101" pitchFamily="2" charset="-122"/>
              </a:rPr>
              <a:t>transform</a:t>
            </a:r>
            <a:r>
              <a:rPr lang="zh-CN" altLang="en-US" dirty="0">
                <a:latin typeface="Calibri" panose="020F0502020204030204" pitchFamily="34" charset="0"/>
                <a:ea typeface="宋体" panose="02010600030101010101" pitchFamily="2" charset="-122"/>
                <a:cs typeface="宋体" panose="02010600030101010101" pitchFamily="2" charset="-122"/>
              </a:rPr>
              <a:t>来降维。</a:t>
            </a:r>
            <a:endParaRPr lang="zh-CN" altLang="en-US" sz="2800" dirty="0">
              <a:latin typeface="Arial" panose="020B0604020202020204" pitchFamily="34" charset="0"/>
            </a:endParaRPr>
          </a:p>
        </p:txBody>
      </p:sp>
      <p:pic>
        <p:nvPicPr>
          <p:cNvPr id="5" name="参数">
            <a:hlinkClick r:id="" action="ppaction://media"/>
            <a:extLst>
              <a:ext uri="{FF2B5EF4-FFF2-40B4-BE49-F238E27FC236}">
                <a16:creationId xmlns:a16="http://schemas.microsoft.com/office/drawing/2014/main" id="{5CF928AC-B419-46C6-A457-9F10DA4D1E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6416" y="912441"/>
            <a:ext cx="667048" cy="667048"/>
          </a:xfrm>
          <a:prstGeom prst="rect">
            <a:avLst/>
          </a:prstGeom>
        </p:spPr>
      </p:pic>
      <p:sp>
        <p:nvSpPr>
          <p:cNvPr id="7" name="页脚占位符 3">
            <a:extLst>
              <a:ext uri="{FF2B5EF4-FFF2-40B4-BE49-F238E27FC236}">
                <a16:creationId xmlns:a16="http://schemas.microsoft.com/office/drawing/2014/main" id="{62A57924-4EE9-4223-A1E7-38A2577CB1DA}"/>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19872" y="1052737"/>
            <a:ext cx="1559722" cy="307777"/>
          </a:xfrm>
          <a:prstGeom prst="rect">
            <a:avLst/>
          </a:prstGeom>
          <a:noFill/>
        </p:spPr>
        <p:txBody>
          <a:bodyPr wrap="none" lIns="0" tIns="0" rIns="0" bIns="0" rtlCol="0">
            <a:spAutoFit/>
          </a:bodyPr>
          <a:lstStyle/>
          <a:p>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PCA</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实例介绍</a:t>
            </a:r>
          </a:p>
        </p:txBody>
      </p:sp>
      <p:sp>
        <p:nvSpPr>
          <p:cNvPr id="9" name="Rectangle 4"/>
          <p:cNvSpPr>
            <a:spLocks noChangeArrowheads="1"/>
          </p:cNvSpPr>
          <p:nvPr/>
        </p:nvSpPr>
        <p:spPr bwMode="auto">
          <a:xfrm>
            <a:off x="1" y="1327878"/>
            <a:ext cx="184731" cy="369332"/>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p14="http://schemas.microsoft.com/office/powerpoint/2010/main" Requires="p14">
          <p:contentPart p14:bwMode="auto" r:id="rId4">
            <p14:nvContentPartPr>
              <p14:cNvPr id="5" name="墨迹 4"/>
              <p14:cNvContentPartPr/>
              <p14:nvPr/>
            </p14:nvContentPartPr>
            <p14:xfrm>
              <a:off x="4514962" y="7886632"/>
              <a:ext cx="14400" cy="360"/>
            </p14:xfrm>
          </p:contentPart>
        </mc:Choice>
        <mc:Fallback>
          <p:pic>
            <p:nvPicPr>
              <p:cNvPr id="5" name="墨迹 4"/>
              <p:cNvPicPr/>
              <p:nvPr/>
            </p:nvPicPr>
            <p:blipFill>
              <a:blip r:embed="rId5"/>
              <a:stretch>
                <a:fillRect/>
              </a:stretch>
            </p:blipFill>
            <p:spPr>
              <a:xfrm>
                <a:off x="4483642" y="7823632"/>
                <a:ext cx="770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墨迹 7"/>
              <p14:cNvContentPartPr/>
              <p14:nvPr/>
            </p14:nvContentPartPr>
            <p14:xfrm>
              <a:off x="6658042" y="7858192"/>
              <a:ext cx="360" cy="360"/>
            </p14:xfrm>
          </p:contentPart>
        </mc:Choice>
        <mc:Fallback>
          <p:pic>
            <p:nvPicPr>
              <p:cNvPr id="8" name="墨迹 7"/>
              <p:cNvPicPr/>
              <p:nvPr/>
            </p:nvPicPr>
            <p:blipFill>
              <a:blip r:embed="rId7"/>
              <a:stretch>
                <a:fillRect/>
              </a:stretch>
            </p:blipFill>
            <p:spPr>
              <a:xfrm>
                <a:off x="6626722" y="7795192"/>
                <a:ext cx="63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1" name="墨迹 30"/>
              <p14:cNvContentPartPr/>
              <p14:nvPr/>
            </p14:nvContentPartPr>
            <p14:xfrm>
              <a:off x="4571842" y="7129552"/>
              <a:ext cx="14760" cy="360"/>
            </p14:xfrm>
          </p:contentPart>
        </mc:Choice>
        <mc:Fallback>
          <p:pic>
            <p:nvPicPr>
              <p:cNvPr id="31" name="墨迹 30"/>
              <p:cNvPicPr/>
              <p:nvPr/>
            </p:nvPicPr>
            <p:blipFill>
              <a:blip r:embed="rId9"/>
              <a:stretch>
                <a:fillRect/>
              </a:stretch>
            </p:blipFill>
            <p:spPr>
              <a:xfrm>
                <a:off x="4565722" y="7123432"/>
                <a:ext cx="27000" cy="12600"/>
              </a:xfrm>
              <a:prstGeom prst="rect">
                <a:avLst/>
              </a:prstGeom>
            </p:spPr>
          </p:pic>
        </mc:Fallback>
      </mc:AlternateContent>
      <p:pic>
        <p:nvPicPr>
          <p:cNvPr id="12" name="图片 11">
            <a:extLst>
              <a:ext uri="{FF2B5EF4-FFF2-40B4-BE49-F238E27FC236}">
                <a16:creationId xmlns:a16="http://schemas.microsoft.com/office/drawing/2014/main" id="{587FF8CD-F1A1-4894-936B-710C5194267E}"/>
              </a:ext>
            </a:extLst>
          </p:cNvPr>
          <p:cNvPicPr>
            <a:picLocks noChangeAspect="1"/>
          </p:cNvPicPr>
          <p:nvPr/>
        </p:nvPicPr>
        <p:blipFill>
          <a:blip r:embed="rId10"/>
          <a:stretch>
            <a:fillRect/>
          </a:stretch>
        </p:blipFill>
        <p:spPr>
          <a:xfrm>
            <a:off x="179512" y="1664575"/>
            <a:ext cx="3588724" cy="3786269"/>
          </a:xfrm>
          <a:prstGeom prst="rect">
            <a:avLst/>
          </a:prstGeom>
        </p:spPr>
      </p:pic>
      <p:pic>
        <p:nvPicPr>
          <p:cNvPr id="13" name="图片 12">
            <a:extLst>
              <a:ext uri="{FF2B5EF4-FFF2-40B4-BE49-F238E27FC236}">
                <a16:creationId xmlns:a16="http://schemas.microsoft.com/office/drawing/2014/main" id="{A999DA6B-619D-4657-81F4-3E30BB7902E2}"/>
              </a:ext>
            </a:extLst>
          </p:cNvPr>
          <p:cNvPicPr>
            <a:picLocks noChangeAspect="1"/>
          </p:cNvPicPr>
          <p:nvPr/>
        </p:nvPicPr>
        <p:blipFill>
          <a:blip r:embed="rId11"/>
          <a:stretch>
            <a:fillRect/>
          </a:stretch>
        </p:blipFill>
        <p:spPr>
          <a:xfrm>
            <a:off x="4690446" y="1517306"/>
            <a:ext cx="3426560" cy="2200752"/>
          </a:xfrm>
          <a:prstGeom prst="rect">
            <a:avLst/>
          </a:prstGeom>
        </p:spPr>
      </p:pic>
      <p:pic>
        <p:nvPicPr>
          <p:cNvPr id="14" name="图片 13">
            <a:extLst>
              <a:ext uri="{FF2B5EF4-FFF2-40B4-BE49-F238E27FC236}">
                <a16:creationId xmlns:a16="http://schemas.microsoft.com/office/drawing/2014/main" id="{436073FF-55BF-403E-9EF8-26AA92A176AE}"/>
              </a:ext>
            </a:extLst>
          </p:cNvPr>
          <p:cNvPicPr>
            <a:picLocks noChangeAspect="1"/>
          </p:cNvPicPr>
          <p:nvPr/>
        </p:nvPicPr>
        <p:blipFill>
          <a:blip r:embed="rId12"/>
          <a:stretch>
            <a:fillRect/>
          </a:stretch>
        </p:blipFill>
        <p:spPr>
          <a:xfrm>
            <a:off x="4739477" y="3600450"/>
            <a:ext cx="3377529" cy="2315320"/>
          </a:xfrm>
          <a:prstGeom prst="rect">
            <a:avLst/>
          </a:prstGeom>
        </p:spPr>
      </p:pic>
      <mc:AlternateContent xmlns:mc="http://schemas.openxmlformats.org/markup-compatibility/2006">
        <mc:Choice xmlns:p14="http://schemas.microsoft.com/office/powerpoint/2010/main" Requires="p14">
          <p:contentPart p14:bwMode="auto" r:id="rId13">
            <p14:nvContentPartPr>
              <p14:cNvPr id="15" name="墨迹 14">
                <a:extLst>
                  <a:ext uri="{FF2B5EF4-FFF2-40B4-BE49-F238E27FC236}">
                    <a16:creationId xmlns:a16="http://schemas.microsoft.com/office/drawing/2014/main" id="{99CC8F0B-87C6-417C-9466-FCE40F2C1545}"/>
                  </a:ext>
                </a:extLst>
              </p14:cNvPr>
              <p14:cNvContentPartPr/>
              <p14:nvPr/>
            </p14:nvContentPartPr>
            <p14:xfrm>
              <a:off x="5577720" y="1451610"/>
              <a:ext cx="514440" cy="1920600"/>
            </p14:xfrm>
          </p:contentPart>
        </mc:Choice>
        <mc:Fallback>
          <p:pic>
            <p:nvPicPr>
              <p:cNvPr id="15" name="墨迹 14">
                <a:extLst>
                  <a:ext uri="{FF2B5EF4-FFF2-40B4-BE49-F238E27FC236}">
                    <a16:creationId xmlns:a16="http://schemas.microsoft.com/office/drawing/2014/main" id="{99CC8F0B-87C6-417C-9466-FCE40F2C1545}"/>
                  </a:ext>
                </a:extLst>
              </p:cNvPr>
              <p:cNvPicPr/>
              <p:nvPr/>
            </p:nvPicPr>
            <p:blipFill>
              <a:blip r:embed="rId14"/>
              <a:stretch>
                <a:fillRect/>
              </a:stretch>
            </p:blipFill>
            <p:spPr>
              <a:xfrm>
                <a:off x="5571600" y="1445490"/>
                <a:ext cx="526680" cy="1932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墨迹 15">
                <a:extLst>
                  <a:ext uri="{FF2B5EF4-FFF2-40B4-BE49-F238E27FC236}">
                    <a16:creationId xmlns:a16="http://schemas.microsoft.com/office/drawing/2014/main" id="{A3C9830F-94A8-4B8F-ABAC-DCB8C19837A4}"/>
                  </a:ext>
                </a:extLst>
              </p14:cNvPr>
              <p14:cNvContentPartPr/>
              <p14:nvPr/>
            </p14:nvContentPartPr>
            <p14:xfrm>
              <a:off x="6846360" y="1390770"/>
              <a:ext cx="880560" cy="2179440"/>
            </p14:xfrm>
          </p:contentPart>
        </mc:Choice>
        <mc:Fallback>
          <p:pic>
            <p:nvPicPr>
              <p:cNvPr id="16" name="墨迹 15">
                <a:extLst>
                  <a:ext uri="{FF2B5EF4-FFF2-40B4-BE49-F238E27FC236}">
                    <a16:creationId xmlns:a16="http://schemas.microsoft.com/office/drawing/2014/main" id="{A3C9830F-94A8-4B8F-ABAC-DCB8C19837A4}"/>
                  </a:ext>
                </a:extLst>
              </p:cNvPr>
              <p:cNvPicPr/>
              <p:nvPr/>
            </p:nvPicPr>
            <p:blipFill>
              <a:blip r:embed="rId16"/>
              <a:stretch>
                <a:fillRect/>
              </a:stretch>
            </p:blipFill>
            <p:spPr>
              <a:xfrm>
                <a:off x="6840240" y="1384650"/>
                <a:ext cx="892800" cy="2191680"/>
              </a:xfrm>
              <a:prstGeom prst="rect">
                <a:avLst/>
              </a:prstGeom>
            </p:spPr>
          </p:pic>
        </mc:Fallback>
      </mc:AlternateContent>
      <p:pic>
        <p:nvPicPr>
          <p:cNvPr id="17" name="PCAA">
            <a:hlinkClick r:id="" action="ppaction://media"/>
            <a:extLst>
              <a:ext uri="{FF2B5EF4-FFF2-40B4-BE49-F238E27FC236}">
                <a16:creationId xmlns:a16="http://schemas.microsoft.com/office/drawing/2014/main" id="{11ABA367-517E-4D2A-BC29-1DD84AAC0D8F}"/>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8229600" y="1021110"/>
            <a:ext cx="861001" cy="861001"/>
          </a:xfrm>
          <a:prstGeom prst="rect">
            <a:avLst/>
          </a:prstGeom>
        </p:spPr>
      </p:pic>
      <p:sp>
        <p:nvSpPr>
          <p:cNvPr id="18" name="页脚占位符 3">
            <a:extLst>
              <a:ext uri="{FF2B5EF4-FFF2-40B4-BE49-F238E27FC236}">
                <a16:creationId xmlns:a16="http://schemas.microsoft.com/office/drawing/2014/main" id="{BAFEC153-4BDA-416D-BD54-CEB18C0D8D50}"/>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7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ṧ1îďè"/>
          <p:cNvSpPr/>
          <p:nvPr/>
        </p:nvSpPr>
        <p:spPr>
          <a:xfrm>
            <a:off x="502286" y="1308735"/>
            <a:ext cx="2756535" cy="49149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z="2000" b="1" dirty="0">
                <a:effectLst>
                  <a:outerShdw blurRad="38100" dist="19050" dir="2700000" algn="tl" rotWithShape="0">
                    <a:schemeClr val="dk1">
                      <a:alpha val="40000"/>
                    </a:schemeClr>
                  </a:outerShdw>
                </a:effectLst>
              </a:rPr>
              <a:t>1</a:t>
            </a:r>
            <a:r>
              <a:rPr lang="zh-CN" altLang="en-US" sz="2000" b="1" dirty="0">
                <a:effectLst>
                  <a:outerShdw blurRad="38100" dist="19050" dir="2700000" algn="tl" rotWithShape="0">
                    <a:schemeClr val="dk1">
                      <a:alpha val="40000"/>
                    </a:schemeClr>
                  </a:outerShdw>
                </a:effectLst>
              </a:rPr>
              <a:t>、</a:t>
            </a:r>
            <a:r>
              <a:rPr lang="en-US" altLang="zh-CN" sz="2000" b="1" dirty="0">
                <a:effectLst>
                  <a:outerShdw blurRad="38100" dist="19050" dir="2700000" algn="tl" rotWithShape="0">
                    <a:schemeClr val="dk1">
                      <a:alpha val="40000"/>
                    </a:schemeClr>
                  </a:outerShdw>
                </a:effectLst>
              </a:rPr>
              <a:t>LDA</a:t>
            </a:r>
            <a:r>
              <a:rPr lang="zh-CN" altLang="en-US" sz="2000" b="1" dirty="0">
                <a:effectLst>
                  <a:outerShdw blurRad="38100" dist="19050" dir="2700000" algn="tl" rotWithShape="0">
                    <a:schemeClr val="dk1">
                      <a:alpha val="40000"/>
                    </a:schemeClr>
                  </a:outerShdw>
                </a:effectLst>
              </a:rPr>
              <a:t>方法的定义</a:t>
            </a:r>
          </a:p>
        </p:txBody>
      </p:sp>
      <p:sp>
        <p:nvSpPr>
          <p:cNvPr id="2" name="文本框 1"/>
          <p:cNvSpPr txBox="1"/>
          <p:nvPr/>
        </p:nvSpPr>
        <p:spPr>
          <a:xfrm>
            <a:off x="3445626" y="1061755"/>
            <a:ext cx="2398798" cy="307777"/>
          </a:xfrm>
          <a:prstGeom prst="rect">
            <a:avLst/>
          </a:prstGeom>
          <a:noFill/>
        </p:spPr>
        <p:txBody>
          <a:bodyPr wrap="none" lIns="0" tIns="0" rIns="0" bIns="0" rtlCol="0">
            <a:spAutoFit/>
          </a:bodyPr>
          <a:lstStyle/>
          <a:p>
            <a:r>
              <a:rPr lang="zh-CN"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线性判别式分析</a:t>
            </a: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LDA</a:t>
            </a:r>
            <a:r>
              <a:rPr lang="en-US" altLang="zh-CN" dirty="0"/>
              <a:t>)</a:t>
            </a:r>
            <a:endPar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iṧ1îďè"/>
          <p:cNvSpPr/>
          <p:nvPr/>
        </p:nvSpPr>
        <p:spPr>
          <a:xfrm>
            <a:off x="816610" y="1845310"/>
            <a:ext cx="7688580" cy="42926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t>LDA</a:t>
            </a:r>
            <a:r>
              <a:rPr lang="zh-CN" altLang="en-US" dirty="0"/>
              <a:t>方法</a:t>
            </a:r>
            <a:r>
              <a:rPr lang="zh-CN" altLang="zh-CN" dirty="0"/>
              <a:t>是模式识别的经典线性学习算法，也是一种</a:t>
            </a:r>
            <a:r>
              <a:rPr lang="zh-CN" altLang="zh-CN" dirty="0">
                <a:solidFill>
                  <a:schemeClr val="accent1"/>
                </a:solidFill>
              </a:rPr>
              <a:t>监督学习的降维技术</a:t>
            </a:r>
            <a:r>
              <a:rPr lang="zh-CN" altLang="zh-CN" dirty="0"/>
              <a:t>。</a:t>
            </a:r>
          </a:p>
        </p:txBody>
      </p:sp>
      <p:sp>
        <p:nvSpPr>
          <p:cNvPr id="6" name="iṧ1îďè"/>
          <p:cNvSpPr/>
          <p:nvPr/>
        </p:nvSpPr>
        <p:spPr>
          <a:xfrm>
            <a:off x="502286" y="2715087"/>
            <a:ext cx="3648711" cy="42926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z="2000" b="1" dirty="0">
                <a:effectLst>
                  <a:outerShdw blurRad="38100" dist="19050" dir="2700000" algn="tl" rotWithShape="0">
                    <a:schemeClr val="dk1">
                      <a:alpha val="40000"/>
                    </a:schemeClr>
                  </a:outerShdw>
                </a:effectLst>
              </a:rPr>
              <a:t>2</a:t>
            </a:r>
            <a:r>
              <a:rPr lang="zh-CN" altLang="en-US" sz="2000" b="1" dirty="0">
                <a:effectLst>
                  <a:outerShdw blurRad="38100" dist="19050" dir="2700000" algn="tl" rotWithShape="0">
                    <a:schemeClr val="dk1">
                      <a:alpha val="40000"/>
                    </a:schemeClr>
                  </a:outerShdw>
                </a:effectLst>
              </a:rPr>
              <a:t>、基本思想</a:t>
            </a:r>
          </a:p>
        </p:txBody>
      </p:sp>
      <p:sp>
        <p:nvSpPr>
          <p:cNvPr id="10" name="iṧ1îďè"/>
          <p:cNvSpPr/>
          <p:nvPr/>
        </p:nvSpPr>
        <p:spPr>
          <a:xfrm>
            <a:off x="816610" y="3713654"/>
            <a:ext cx="7140262" cy="864096"/>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zh-CN" dirty="0"/>
              <a:t>将高维的模式样本投影到最佳鉴别矢量空间，以达到抽取分类信息和压缩特征空间维数的效果，投影后保证模式样本在新的子空间有最大的类间距离和最小的类内距离，即模式在该空间中有最佳的可分离性。</a:t>
            </a:r>
            <a:endParaRPr lang="en-US" altLang="zh-CN" dirty="0"/>
          </a:p>
          <a:p>
            <a:endParaRPr lang="en-US" altLang="zh-CN" dirty="0"/>
          </a:p>
          <a:p>
            <a:r>
              <a:rPr lang="zh-CN" altLang="en-US" dirty="0"/>
              <a:t>将样本点</a:t>
            </a:r>
            <a:r>
              <a:rPr lang="zh-CN" altLang="en-US" b="1" dirty="0"/>
              <a:t>投影到低维形成类簇</a:t>
            </a:r>
            <a:r>
              <a:rPr lang="zh-CN" altLang="en-US" dirty="0"/>
              <a:t>，即可达到分类效果，也实现了特征降维的效果</a:t>
            </a:r>
            <a:endParaRPr lang="zh-CN" altLang="zh-CN" dirty="0"/>
          </a:p>
        </p:txBody>
      </p:sp>
      <p:pic>
        <p:nvPicPr>
          <p:cNvPr id="5" name="LDA">
            <a:hlinkClick r:id="" action="ppaction://media"/>
            <a:extLst>
              <a:ext uri="{FF2B5EF4-FFF2-40B4-BE49-F238E27FC236}">
                <a16:creationId xmlns:a16="http://schemas.microsoft.com/office/drawing/2014/main" id="{E1A320CC-7259-4C10-8896-A1937C19B9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67025" y="988914"/>
            <a:ext cx="1101577" cy="1101577"/>
          </a:xfrm>
          <a:prstGeom prst="rect">
            <a:avLst/>
          </a:prstGeom>
        </p:spPr>
      </p:pic>
      <p:sp>
        <p:nvSpPr>
          <p:cNvPr id="8" name="页脚占位符 3">
            <a:extLst>
              <a:ext uri="{FF2B5EF4-FFF2-40B4-BE49-F238E27FC236}">
                <a16:creationId xmlns:a16="http://schemas.microsoft.com/office/drawing/2014/main" id="{D079184C-39E1-4169-8E1B-858BDBBC0E7D}"/>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5626" y="1061755"/>
            <a:ext cx="2398798" cy="307777"/>
          </a:xfrm>
          <a:prstGeom prst="rect">
            <a:avLst/>
          </a:prstGeom>
          <a:noFill/>
        </p:spPr>
        <p:txBody>
          <a:bodyPr wrap="none" lIns="0" tIns="0" rIns="0" bIns="0" rtlCol="0">
            <a:spAutoFit/>
          </a:bodyPr>
          <a:lstStyle/>
          <a:p>
            <a:r>
              <a:rPr lang="zh-CN"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线性判别式分析</a:t>
            </a: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LDA</a:t>
            </a:r>
            <a:r>
              <a:rPr lang="en-US" altLang="zh-CN" dirty="0"/>
              <a:t>)</a:t>
            </a:r>
            <a:endPar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367668" y="1844825"/>
            <a:ext cx="8560309" cy="3586183"/>
          </a:xfrm>
          <a:prstGeom prst="rect">
            <a:avLst/>
          </a:prstGeom>
        </p:spPr>
      </p:pic>
      <p:pic>
        <p:nvPicPr>
          <p:cNvPr id="5" name="LDA2">
            <a:hlinkClick r:id="" action="ppaction://media"/>
            <a:extLst>
              <a:ext uri="{FF2B5EF4-FFF2-40B4-BE49-F238E27FC236}">
                <a16:creationId xmlns:a16="http://schemas.microsoft.com/office/drawing/2014/main" id="{E33810FA-77A2-4CE3-9A10-2FE9CFC2E7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64656" y="912056"/>
            <a:ext cx="775073" cy="775073"/>
          </a:xfrm>
          <a:prstGeom prst="rect">
            <a:avLst/>
          </a:prstGeom>
        </p:spPr>
      </p:pic>
      <p:sp>
        <p:nvSpPr>
          <p:cNvPr id="6" name="页脚占位符 3">
            <a:extLst>
              <a:ext uri="{FF2B5EF4-FFF2-40B4-BE49-F238E27FC236}">
                <a16:creationId xmlns:a16="http://schemas.microsoft.com/office/drawing/2014/main" id="{66BFE990-8C84-473B-A175-1526C7BBA32E}"/>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0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内容占位符 2"/>
          <p:cNvSpPr>
            <a:spLocks noGrp="1"/>
          </p:cNvSpPr>
          <p:nvPr>
            <p:ph idx="1"/>
          </p:nvPr>
        </p:nvSpPr>
        <p:spPr/>
        <p:txBody>
          <a:bodyPr/>
          <a:lstStyle/>
          <a:p>
            <a:r>
              <a:rPr lang="zh-CN" altLang="en-US" dirty="0"/>
              <a:t>数据科学简介</a:t>
            </a:r>
            <a:endParaRPr lang="en-US" altLang="zh-CN" dirty="0"/>
          </a:p>
          <a:p>
            <a:r>
              <a:rPr lang="en-US" altLang="zh-CN" dirty="0"/>
              <a:t>Python</a:t>
            </a:r>
            <a:r>
              <a:rPr lang="zh-CN" altLang="en-US" dirty="0"/>
              <a:t>语言</a:t>
            </a:r>
            <a:endParaRPr lang="en-US" altLang="zh-CN" dirty="0"/>
          </a:p>
          <a:p>
            <a:r>
              <a:rPr lang="zh-CN" altLang="en-US" dirty="0"/>
              <a:t>数据统计可视化</a:t>
            </a:r>
            <a:endParaRPr lang="en-US" altLang="zh-CN" dirty="0"/>
          </a:p>
          <a:p>
            <a:r>
              <a:rPr lang="zh-CN" altLang="en-US" dirty="0">
                <a:solidFill>
                  <a:srgbClr val="FF0000"/>
                </a:solidFill>
              </a:rPr>
              <a:t>数据分析方法</a:t>
            </a:r>
            <a:r>
              <a:rPr lang="en-US" altLang="zh-CN" dirty="0">
                <a:solidFill>
                  <a:srgbClr val="FF0000"/>
                </a:solidFill>
              </a:rPr>
              <a:t>——</a:t>
            </a:r>
            <a:r>
              <a:rPr lang="zh-CN" altLang="en-US" dirty="0">
                <a:solidFill>
                  <a:srgbClr val="FF0000"/>
                </a:solidFill>
              </a:rPr>
              <a:t>特征工程</a:t>
            </a:r>
            <a:endParaRPr lang="en-US" altLang="zh-CN" dirty="0">
              <a:solidFill>
                <a:srgbClr val="FF0000"/>
              </a:solidFill>
            </a:endParaRPr>
          </a:p>
          <a:p>
            <a:r>
              <a:rPr lang="zh-CN" altLang="en-US" dirty="0"/>
              <a:t>分析项目实践</a:t>
            </a:r>
          </a:p>
        </p:txBody>
      </p:sp>
      <p:sp>
        <p:nvSpPr>
          <p:cNvPr id="4" name="页脚占位符 3"/>
          <p:cNvSpPr>
            <a:spLocks noGrp="1"/>
          </p:cNvSpPr>
          <p:nvPr>
            <p:ph type="ftr" sz="quarter" idx="11"/>
          </p:nvPr>
        </p:nvSpPr>
        <p:spPr/>
        <p:txBody>
          <a:bodyPr/>
          <a:lstStyle/>
          <a:p>
            <a:r>
              <a:rPr lang="zh-CN" altLang="en-US" dirty="0"/>
              <a:t>华工管院</a:t>
            </a:r>
            <a:r>
              <a:rPr lang="en-US" altLang="zh-CN" dirty="0"/>
              <a:t>《</a:t>
            </a:r>
            <a:r>
              <a:rPr lang="zh-CN" altLang="en-US" dirty="0"/>
              <a:t>数据科学</a:t>
            </a:r>
            <a:r>
              <a:rPr lang="en-US" altLang="zh-CN" dirty="0"/>
              <a:t>》</a:t>
            </a:r>
            <a:r>
              <a:rPr lang="zh-CN" altLang="en-US" dirty="0"/>
              <a:t>庄东、宋海涛</a:t>
            </a:r>
          </a:p>
        </p:txBody>
      </p:sp>
    </p:spTree>
    <p:extLst>
      <p:ext uri="{BB962C8B-B14F-4D97-AF65-F5344CB8AC3E}">
        <p14:creationId xmlns:p14="http://schemas.microsoft.com/office/powerpoint/2010/main" val="1416178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5626" y="1061755"/>
            <a:ext cx="1983620" cy="307777"/>
          </a:xfrm>
          <a:prstGeom prst="rect">
            <a:avLst/>
          </a:prstGeom>
          <a:noFill/>
        </p:spPr>
        <p:txBody>
          <a:bodyPr wrap="none" lIns="0" tIns="0" rIns="0" bIns="0" rtlCol="0">
            <a:spAutoFit/>
          </a:bodyPr>
          <a:lstStyle/>
          <a:p>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PCA </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与</a:t>
            </a: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LDA</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对比</a:t>
            </a:r>
          </a:p>
        </p:txBody>
      </p:sp>
      <p:graphicFrame>
        <p:nvGraphicFramePr>
          <p:cNvPr id="5" name="图示 4"/>
          <p:cNvGraphicFramePr/>
          <p:nvPr/>
        </p:nvGraphicFramePr>
        <p:xfrm>
          <a:off x="2633033" y="2132856"/>
          <a:ext cx="3608807" cy="203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255355" y="2384220"/>
            <a:ext cx="2520280" cy="2185214"/>
          </a:xfrm>
          <a:prstGeom prst="rect">
            <a:avLst/>
          </a:prstGeom>
          <a:noFill/>
        </p:spPr>
        <p:txBody>
          <a:bodyPr wrap="square" lIns="0" tIns="0" rIns="0" bIns="0" rtlCol="0">
            <a:spAutoFit/>
          </a:bodyPr>
          <a:lstStyle/>
          <a:p>
            <a:r>
              <a:rPr lang="en-US" altLang="zh-CN" dirty="0"/>
              <a:t>  a) </a:t>
            </a:r>
            <a:r>
              <a:rPr lang="zh-CN" altLang="zh-CN" dirty="0"/>
              <a:t>均可对数据进行降维</a:t>
            </a:r>
            <a:endParaRPr lang="en-US" altLang="zh-CN" dirty="0"/>
          </a:p>
          <a:p>
            <a:endParaRPr lang="zh-CN" altLang="zh-CN" dirty="0"/>
          </a:p>
          <a:p>
            <a:r>
              <a:rPr lang="en-US" altLang="zh-CN" dirty="0"/>
              <a:t>  b) </a:t>
            </a:r>
            <a:r>
              <a:rPr lang="zh-CN" altLang="zh-CN" dirty="0"/>
              <a:t>均使用了矩阵特征分解的思想</a:t>
            </a:r>
            <a:endParaRPr lang="en-US" altLang="zh-CN" dirty="0"/>
          </a:p>
          <a:p>
            <a:endParaRPr lang="zh-CN" altLang="zh-CN" dirty="0"/>
          </a:p>
          <a:p>
            <a:r>
              <a:rPr lang="en-US" altLang="zh-CN" dirty="0"/>
              <a:t> c) </a:t>
            </a:r>
            <a:r>
              <a:rPr lang="zh-CN" altLang="en-US" dirty="0"/>
              <a:t>都</a:t>
            </a:r>
            <a:r>
              <a:rPr lang="zh-CN" altLang="zh-CN" dirty="0"/>
              <a:t>假设数据符合高斯分布</a:t>
            </a: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368367" y="2132856"/>
            <a:ext cx="2767597" cy="3570208"/>
          </a:xfrm>
          <a:prstGeom prst="rect">
            <a:avLst/>
          </a:prstGeom>
          <a:noFill/>
        </p:spPr>
        <p:txBody>
          <a:bodyPr wrap="square" lIns="0" tIns="0" rIns="0" bIns="0" rtlCol="0">
            <a:spAutoFit/>
          </a:bodyPr>
          <a:lstStyle/>
          <a:p>
            <a:r>
              <a:rPr lang="en-US" altLang="zh-CN" dirty="0"/>
              <a:t>a) LDA</a:t>
            </a:r>
            <a:r>
              <a:rPr lang="zh-CN" altLang="zh-CN" dirty="0"/>
              <a:t>有监督，</a:t>
            </a:r>
            <a:r>
              <a:rPr lang="en-US" altLang="zh-CN" dirty="0"/>
              <a:t>PCA</a:t>
            </a:r>
            <a:r>
              <a:rPr lang="zh-CN" altLang="zh-CN" dirty="0"/>
              <a:t>无监督</a:t>
            </a:r>
          </a:p>
          <a:p>
            <a:r>
              <a:rPr lang="en-US" altLang="zh-CN" dirty="0"/>
              <a:t> </a:t>
            </a:r>
            <a:endParaRPr lang="zh-CN" altLang="zh-CN" dirty="0"/>
          </a:p>
          <a:p>
            <a:r>
              <a:rPr lang="en-US" altLang="zh-CN" dirty="0"/>
              <a:t> b) LDA</a:t>
            </a:r>
            <a:r>
              <a:rPr lang="zh-CN" altLang="zh-CN" dirty="0"/>
              <a:t>最多降维到</a:t>
            </a:r>
            <a:r>
              <a:rPr lang="en-US" altLang="zh-CN" dirty="0"/>
              <a:t>K-1</a:t>
            </a:r>
            <a:r>
              <a:rPr lang="zh-CN" altLang="zh-CN" dirty="0"/>
              <a:t>的维数，</a:t>
            </a:r>
            <a:r>
              <a:rPr lang="en-US" altLang="zh-CN" dirty="0"/>
              <a:t>PCA</a:t>
            </a:r>
            <a:r>
              <a:rPr lang="zh-CN" altLang="zh-CN" dirty="0"/>
              <a:t>无限制</a:t>
            </a:r>
            <a:endParaRPr lang="en-US" altLang="zh-CN" dirty="0"/>
          </a:p>
          <a:p>
            <a:endParaRPr lang="zh-CN" altLang="zh-CN" dirty="0"/>
          </a:p>
          <a:p>
            <a:r>
              <a:rPr lang="en-US" altLang="zh-CN" dirty="0"/>
              <a:t>c) LDA</a:t>
            </a:r>
            <a:r>
              <a:rPr lang="zh-CN" altLang="zh-CN" dirty="0"/>
              <a:t>除了降维，还可用来分类</a:t>
            </a:r>
            <a:endParaRPr lang="en-US" altLang="zh-CN" dirty="0"/>
          </a:p>
          <a:p>
            <a:endParaRPr lang="zh-CN" altLang="zh-CN" dirty="0"/>
          </a:p>
          <a:p>
            <a:r>
              <a:rPr lang="en-US" altLang="zh-CN" dirty="0"/>
              <a:t>  d) LDA</a:t>
            </a:r>
            <a:r>
              <a:rPr lang="zh-CN" altLang="zh-CN" dirty="0"/>
              <a:t>选择分类性能最好的投影方向，而</a:t>
            </a:r>
            <a:r>
              <a:rPr lang="en-US" altLang="zh-CN" dirty="0"/>
              <a:t>PCA</a:t>
            </a:r>
            <a:r>
              <a:rPr lang="zh-CN" altLang="zh-CN" dirty="0"/>
              <a:t>选择样本点投影具有最大方差的方向</a:t>
            </a: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39552" y="4725146"/>
            <a:ext cx="5090294" cy="830997"/>
          </a:xfrm>
          <a:prstGeom prst="rect">
            <a:avLst/>
          </a:prstGeom>
          <a:noFill/>
        </p:spPr>
        <p:txBody>
          <a:bodyPr wrap="square" lIns="0" tIns="0" rIns="0" bIns="0" rtlCol="0">
            <a:spAutoFit/>
          </a:bodyPr>
          <a:lstStyle/>
          <a:p>
            <a:pPr marL="285750" indent="-285750">
              <a:buFont typeface="Wingdings" panose="05000000000000000000" pitchFamily="2" charset="2"/>
              <a:buChar char="l"/>
            </a:pPr>
            <a:r>
              <a:rPr lang="en-US" altLang="zh-CN" dirty="0">
                <a:solidFill>
                  <a:schemeClr val="accent1"/>
                </a:solidFill>
              </a:rPr>
              <a:t>LDA</a:t>
            </a:r>
            <a:r>
              <a:rPr lang="zh-CN" altLang="zh-CN" dirty="0"/>
              <a:t>在样本分类信息</a:t>
            </a:r>
            <a:r>
              <a:rPr lang="zh-CN" altLang="zh-CN" dirty="0">
                <a:solidFill>
                  <a:schemeClr val="accent1"/>
                </a:solidFill>
              </a:rPr>
              <a:t>依赖均值而不是方差</a:t>
            </a:r>
            <a:r>
              <a:rPr lang="zh-CN" altLang="zh-CN" dirty="0"/>
              <a:t>的时候，比</a:t>
            </a:r>
            <a:r>
              <a:rPr lang="en-US" altLang="zh-CN" dirty="0"/>
              <a:t>PCA</a:t>
            </a:r>
            <a:r>
              <a:rPr lang="zh-CN" altLang="zh-CN" dirty="0"/>
              <a:t>算法较优</a:t>
            </a:r>
          </a:p>
          <a:p>
            <a:pPr marL="285750" indent="-285750">
              <a:buFont typeface="Wingdings" panose="05000000000000000000" pitchFamily="2" charset="2"/>
              <a:buChar char="l"/>
            </a:pPr>
            <a:r>
              <a:rPr lang="en-US" altLang="zh-CN" dirty="0"/>
              <a:t>LDA</a:t>
            </a:r>
            <a:r>
              <a:rPr lang="zh-CN" altLang="zh-CN" dirty="0"/>
              <a:t>可能过度拟合数据</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4" name="区别">
            <a:hlinkClick r:id="" action="ppaction://media"/>
            <a:extLst>
              <a:ext uri="{FF2B5EF4-FFF2-40B4-BE49-F238E27FC236}">
                <a16:creationId xmlns:a16="http://schemas.microsoft.com/office/drawing/2014/main" id="{D7F7AC4C-30AA-4129-A1EB-701772A1913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36600" y="1061754"/>
            <a:ext cx="688152" cy="688152"/>
          </a:xfrm>
          <a:prstGeom prst="rect">
            <a:avLst/>
          </a:prstGeom>
        </p:spPr>
      </p:pic>
      <p:sp>
        <p:nvSpPr>
          <p:cNvPr id="9" name="页脚占位符 3">
            <a:extLst>
              <a:ext uri="{FF2B5EF4-FFF2-40B4-BE49-F238E27FC236}">
                <a16:creationId xmlns:a16="http://schemas.microsoft.com/office/drawing/2014/main" id="{EB04D1C2-52F8-4EC1-84AD-5A3CF847812E}"/>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a:stretch>
            <a:fillRect/>
          </a:stretch>
        </p:blipFill>
        <p:spPr>
          <a:xfrm>
            <a:off x="676096" y="1391656"/>
            <a:ext cx="7791809" cy="4341600"/>
          </a:xfrm>
          <a:prstGeom prst="rect">
            <a:avLst/>
          </a:prstGeom>
        </p:spPr>
      </p:pic>
      <p:sp>
        <p:nvSpPr>
          <p:cNvPr id="4" name="矩形 3"/>
          <p:cNvSpPr/>
          <p:nvPr/>
        </p:nvSpPr>
        <p:spPr>
          <a:xfrm>
            <a:off x="4004330" y="951887"/>
            <a:ext cx="1502912" cy="369332"/>
          </a:xfrm>
          <a:prstGeom prst="rect">
            <a:avLst/>
          </a:prstGeom>
        </p:spPr>
        <p:txBody>
          <a:bodyPr wrap="none">
            <a:spAutoFit/>
          </a:bodyPr>
          <a:lstStyle/>
          <a:p>
            <a:r>
              <a:rPr lang="en-US" altLang="zh-CN" b="1" dirty="0" err="1">
                <a:solidFill>
                  <a:schemeClr val="tx1">
                    <a:lumMod val="75000"/>
                    <a:lumOff val="25000"/>
                  </a:schemeClr>
                </a:solidFill>
                <a:latin typeface="站酷小薇LOGO体" panose="02010600010101010101" pitchFamily="50" charset="-122"/>
                <a:ea typeface="站酷小薇LOGO体" panose="02010600010101010101" pitchFamily="50" charset="-122"/>
              </a:rPr>
              <a:t>Scikit_learn</a:t>
            </a:r>
            <a:endParaRPr lang="zh-CN" altLang="en-US" b="1" dirty="0">
              <a:solidFill>
                <a:schemeClr val="tx1">
                  <a:lumMod val="75000"/>
                  <a:lumOff val="25000"/>
                </a:schemeClr>
              </a:solidFill>
              <a:latin typeface="站酷小薇LOGO体" panose="02010600010101010101" pitchFamily="50" charset="-122"/>
              <a:ea typeface="站酷小薇LOGO体" panose="02010600010101010101" pitchFamily="50" charset="-122"/>
            </a:endParaRPr>
          </a:p>
        </p:txBody>
      </p:sp>
      <p:cxnSp>
        <p:nvCxnSpPr>
          <p:cNvPr id="5" name="直接连接符 4"/>
          <p:cNvCxnSpPr/>
          <p:nvPr/>
        </p:nvCxnSpPr>
        <p:spPr>
          <a:xfrm>
            <a:off x="2904803"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597142"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pic>
        <p:nvPicPr>
          <p:cNvPr id="7" name="sk">
            <a:hlinkClick r:id="" action="ppaction://media"/>
            <a:extLst>
              <a:ext uri="{FF2B5EF4-FFF2-40B4-BE49-F238E27FC236}">
                <a16:creationId xmlns:a16="http://schemas.microsoft.com/office/drawing/2014/main" id="{1C94A9A2-E9E5-44DD-A7B5-E2CF273513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30443" y="917459"/>
            <a:ext cx="1054721" cy="1054721"/>
          </a:xfrm>
          <a:prstGeom prst="rect">
            <a:avLst/>
          </a:prstGeom>
        </p:spPr>
      </p:pic>
      <p:sp>
        <p:nvSpPr>
          <p:cNvPr id="8" name="页脚占位符 3">
            <a:extLst>
              <a:ext uri="{FF2B5EF4-FFF2-40B4-BE49-F238E27FC236}">
                <a16:creationId xmlns:a16="http://schemas.microsoft.com/office/drawing/2014/main" id="{61B7DD47-B7A1-4784-979B-14CC13CA46BA}"/>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84984"/>
            <a:ext cx="9144000" cy="972108"/>
          </a:xfrm>
          <a:prstGeom prst="rect">
            <a:avLst/>
          </a:prstGeom>
          <a:solidFill>
            <a:srgbClr val="919191"/>
          </a:solidFill>
          <a:ln>
            <a:solidFill>
              <a:srgbClr val="9191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395536" y="1196752"/>
            <a:ext cx="8352928" cy="4608512"/>
          </a:xfrm>
          <a:prstGeom prst="roundRect">
            <a:avLst/>
          </a:prstGeom>
          <a:noFill/>
          <a:ln>
            <a:solidFill>
              <a:srgbClr val="9191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MH_Entry_1"/>
          <p:cNvSpPr/>
          <p:nvPr>
            <p:custDataLst>
              <p:tags r:id="rId1"/>
            </p:custDataLst>
          </p:nvPr>
        </p:nvSpPr>
        <p:spPr>
          <a:xfrm>
            <a:off x="616585" y="3355658"/>
            <a:ext cx="8380730" cy="83058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a:r>
              <a:rPr lang="zh-CN" altLang="en-US" sz="5400" b="1" dirty="0">
                <a:solidFill>
                  <a:schemeClr val="bg1"/>
                </a:solidFill>
                <a:latin typeface="站酷小薇LOGO体" panose="02010600010101010101" pitchFamily="50" charset="-122"/>
                <a:ea typeface="站酷小薇LOGO体" panose="02010600010101010101" pitchFamily="50" charset="-122"/>
              </a:rPr>
              <a:t>模型监控</a:t>
            </a:r>
          </a:p>
        </p:txBody>
      </p:sp>
      <p:sp>
        <p:nvSpPr>
          <p:cNvPr id="19" name="MH_Entry_1"/>
          <p:cNvSpPr/>
          <p:nvPr>
            <p:custDataLst>
              <p:tags r:id="rId2"/>
            </p:custDataLst>
          </p:nvPr>
        </p:nvSpPr>
        <p:spPr>
          <a:xfrm>
            <a:off x="3588542" y="2408785"/>
            <a:ext cx="2160240"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just"/>
            <a:r>
              <a:rPr lang="zh-CN" altLang="en-US" sz="4000" b="1" dirty="0">
                <a:solidFill>
                  <a:schemeClr val="tx1"/>
                </a:solidFill>
                <a:latin typeface="站酷小薇LOGO体" panose="02010600010101010101" pitchFamily="50" charset="-122"/>
                <a:ea typeface="站酷小薇LOGO体" panose="02010600010101010101" pitchFamily="50" charset="-122"/>
              </a:rPr>
              <a:t>第五节</a:t>
            </a:r>
          </a:p>
        </p:txBody>
      </p:sp>
      <p:pic>
        <p:nvPicPr>
          <p:cNvPr id="5" name="监控">
            <a:hlinkClick r:id="" action="ppaction://media"/>
            <a:extLst>
              <a:ext uri="{FF2B5EF4-FFF2-40B4-BE49-F238E27FC236}">
                <a16:creationId xmlns:a16="http://schemas.microsoft.com/office/drawing/2014/main" id="{64CB220B-0334-4B59-ABED-85AB7C924C3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019976" y="868780"/>
            <a:ext cx="926257" cy="926257"/>
          </a:xfrm>
          <a:prstGeom prst="rect">
            <a:avLst/>
          </a:prstGeom>
        </p:spPr>
      </p:pic>
      <p:sp>
        <p:nvSpPr>
          <p:cNvPr id="7" name="页脚占位符 3">
            <a:extLst>
              <a:ext uri="{FF2B5EF4-FFF2-40B4-BE49-F238E27FC236}">
                <a16:creationId xmlns:a16="http://schemas.microsoft.com/office/drawing/2014/main" id="{0C39972D-0154-46CD-AEA2-3A17049F6318}"/>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1600" y="1386865"/>
            <a:ext cx="4945380" cy="1231106"/>
          </a:xfrm>
          <a:prstGeom prst="rect">
            <a:avLst/>
          </a:prstGeom>
          <a:noFill/>
        </p:spPr>
        <p:txBody>
          <a:bodyPr wrap="square" lIns="0" tIns="0" rIns="0" bIns="0" rtlCol="0" anchor="t">
            <a:spAutoFit/>
          </a:bodyPr>
          <a:lstStyle/>
          <a:p>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调参方式与工具：</a:t>
            </a:r>
          </a:p>
          <a:p>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、工具选择上一般选用GridSearch，</a:t>
            </a:r>
          </a:p>
          <a:p>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、调参顺序上，</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建议是先重要的影响大的参数，后没那么重要的，影响小的参数；</a:t>
            </a:r>
          </a:p>
          <a:p>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24782" y="980729"/>
            <a:ext cx="1609415" cy="307777"/>
          </a:xfrm>
          <a:prstGeom prst="rect">
            <a:avLst/>
          </a:prstGeom>
          <a:noFill/>
        </p:spPr>
        <p:txBody>
          <a:bodyPr wrap="none" lIns="0" tIns="0" rIns="0" bIns="0"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一、模型调优</a:t>
            </a:r>
            <a:r>
              <a:rPr lang="en-US" altLang="zh-CN" dirty="0"/>
              <a:t>)</a:t>
            </a:r>
            <a:endPar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824782" y="2599860"/>
            <a:ext cx="1609415" cy="307777"/>
          </a:xfrm>
          <a:prstGeom prst="rect">
            <a:avLst/>
          </a:prstGeom>
          <a:noFill/>
        </p:spPr>
        <p:txBody>
          <a:bodyPr wrap="square" lIns="0" tIns="0" rIns="0" bIns="0"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二、模型融合</a:t>
            </a:r>
          </a:p>
        </p:txBody>
      </p:sp>
      <p:sp>
        <p:nvSpPr>
          <p:cNvPr id="7" name="文本框 6"/>
          <p:cNvSpPr txBox="1"/>
          <p:nvPr/>
        </p:nvSpPr>
        <p:spPr>
          <a:xfrm>
            <a:off x="824782" y="3068961"/>
            <a:ext cx="6819265" cy="2954655"/>
          </a:xfrm>
          <a:prstGeom prst="rect">
            <a:avLst/>
          </a:prstGeom>
          <a:noFill/>
        </p:spPr>
        <p:txBody>
          <a:bodyPr wrap="square" lIns="0" tIns="0" rIns="0" bIns="0" rtlCol="0" anchor="t">
            <a:spAutoFit/>
          </a:bodyPr>
          <a:lstStyle/>
          <a:p>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、融合的原因：一般来讲，任何一个模型在预测上都无法达到一个很好的结果，这是因为通常来说</a:t>
            </a:r>
            <a:r>
              <a:rPr lang="zh-CN" altLang="en-US" sz="1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单个模型无法拟合所有数据</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，及不具备对所有未知数据的泛化能力，因此</a:t>
            </a:r>
            <a:r>
              <a:rPr lang="zh-CN" altLang="en-US" sz="1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需要对多个模型进行融合</a:t>
            </a:r>
            <a:endPar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sym typeface="+mn-ea"/>
              </a:rPr>
              <a:t>融合方式：</a:t>
            </a: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简单融合： </a:t>
            </a:r>
          </a:p>
          <a:p>
            <a:r>
              <a:rPr lang="zh-CN" altLang="en-US" sz="1600" b="1" dirty="0">
                <a:latin typeface="微软雅黑" panose="020B0503020204020204" pitchFamily="34" charset="-122"/>
                <a:ea typeface="微软雅黑" panose="020B0503020204020204" pitchFamily="34" charset="-122"/>
                <a:sym typeface="+mn-ea"/>
              </a:rPr>
              <a:t>        ①分类问题：投票法融合，不考虑单个模型自身的得分；  </a:t>
            </a:r>
          </a:p>
          <a:p>
            <a:r>
              <a:rPr lang="zh-CN" altLang="en-US" sz="1600" b="1" dirty="0">
                <a:latin typeface="微软雅黑" panose="020B0503020204020204" pitchFamily="34" charset="-122"/>
                <a:ea typeface="微软雅黑" panose="020B0503020204020204" pitchFamily="34" charset="-122"/>
                <a:sym typeface="+mn-ea"/>
              </a:rPr>
              <a:t>        ②回归问题：假设每个模型权重一致，计算融合结果；</a:t>
            </a: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加权融合：基本同上，区别是考虑每个模型自身得分，得分高的权重大</a:t>
            </a:r>
          </a:p>
          <a:p>
            <a:r>
              <a:rPr lang="en-US" altLang="zh-CN" sz="1600" b="1" dirty="0">
                <a:latin typeface="微软雅黑" panose="020B0503020204020204" pitchFamily="34" charset="-122"/>
                <a:ea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sym typeface="+mn-ea"/>
              </a:rPr>
              <a:t>模型进行融合：即将多个单模型的输出作为输入送入到某个模型中，让模型去做融合，通常可以达到最好的效果，但是由于用到了模型，因此</a:t>
            </a:r>
            <a:r>
              <a:rPr lang="zh-CN" altLang="en-US" sz="1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要注意过拟合问题</a:t>
            </a:r>
            <a:r>
              <a:rPr lang="zh-CN" altLang="en-US" sz="1600" b="1" dirty="0">
                <a:latin typeface="微软雅黑" panose="020B0503020204020204" pitchFamily="34" charset="-122"/>
                <a:ea typeface="微软雅黑" panose="020B0503020204020204" pitchFamily="34" charset="-122"/>
                <a:sym typeface="+mn-ea"/>
              </a:rPr>
              <a:t>；</a:t>
            </a:r>
          </a:p>
        </p:txBody>
      </p:sp>
      <p:sp>
        <p:nvSpPr>
          <p:cNvPr id="8" name="页脚占位符 3">
            <a:extLst>
              <a:ext uri="{FF2B5EF4-FFF2-40B4-BE49-F238E27FC236}">
                <a16:creationId xmlns:a16="http://schemas.microsoft.com/office/drawing/2014/main" id="{633B3811-B94E-4A98-80BF-5AB802BA1EA9}"/>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tretch>
            <a:fillRect/>
          </a:stretch>
        </p:blipFill>
        <p:spPr>
          <a:xfrm>
            <a:off x="356364" y="857250"/>
            <a:ext cx="8464108" cy="5163532"/>
          </a:xfrm>
          <a:prstGeom prst="rect">
            <a:avLst/>
          </a:prstGeom>
        </p:spPr>
      </p:pic>
      <p:pic>
        <p:nvPicPr>
          <p:cNvPr id="4" name="最后">
            <a:hlinkClick r:id="" action="ppaction://media"/>
            <a:extLst>
              <a:ext uri="{FF2B5EF4-FFF2-40B4-BE49-F238E27FC236}">
                <a16:creationId xmlns:a16="http://schemas.microsoft.com/office/drawing/2014/main" id="{7B5282AC-DA3D-450B-B464-00578EEA35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44409" y="1738834"/>
            <a:ext cx="661467" cy="661467"/>
          </a:xfrm>
          <a:prstGeom prst="rect">
            <a:avLst/>
          </a:prstGeom>
        </p:spPr>
      </p:pic>
      <p:sp>
        <p:nvSpPr>
          <p:cNvPr id="5" name="页脚占位符 3">
            <a:extLst>
              <a:ext uri="{FF2B5EF4-FFF2-40B4-BE49-F238E27FC236}">
                <a16:creationId xmlns:a16="http://schemas.microsoft.com/office/drawing/2014/main" id="{7EC3429E-3F21-414A-B5B6-92856B7122EF}"/>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335707C-9192-44EA-9221-39A048A1E029}"/>
              </a:ext>
            </a:extLst>
          </p:cNvPr>
          <p:cNvSpPr/>
          <p:nvPr/>
        </p:nvSpPr>
        <p:spPr>
          <a:xfrm>
            <a:off x="1331640" y="1660442"/>
            <a:ext cx="6768752" cy="3785652"/>
          </a:xfrm>
          <a:prstGeom prst="rect">
            <a:avLst/>
          </a:prstGeom>
        </p:spPr>
        <p:txBody>
          <a:bodyPr wrap="square">
            <a:spAutoFit/>
          </a:bodyPr>
          <a:lstStyle/>
          <a:p>
            <a:r>
              <a:rPr lang="zh-CN" altLang="en-US" sz="2400" u="sng" dirty="0">
                <a:solidFill>
                  <a:srgbClr val="0E7EB5"/>
                </a:solidFill>
              </a:rPr>
              <a:t>特征降维：https://www.cnblogs.com/bonelee/p/8632866.html https://blog.csdn.net/datoutong_/article/details/78813233 </a:t>
            </a:r>
            <a:endParaRPr lang="en-US" altLang="zh-CN" sz="2400" u="sng" dirty="0">
              <a:solidFill>
                <a:srgbClr val="0E7EB5"/>
              </a:solidFill>
            </a:endParaRPr>
          </a:p>
          <a:p>
            <a:r>
              <a:rPr lang="zh-CN" altLang="en-US" sz="2400" u="sng" dirty="0">
                <a:solidFill>
                  <a:srgbClr val="0E7EB5"/>
                </a:solidFill>
              </a:rPr>
              <a:t>方差选择 https://www.sohu.com/a/340983395_654419 </a:t>
            </a:r>
            <a:endParaRPr lang="en-US" altLang="zh-CN" sz="2400" u="sng" dirty="0">
              <a:solidFill>
                <a:srgbClr val="0E7EB5"/>
              </a:solidFill>
            </a:endParaRPr>
          </a:p>
          <a:p>
            <a:r>
              <a:rPr lang="zh-CN" altLang="en-US" sz="2400" u="sng" dirty="0">
                <a:solidFill>
                  <a:srgbClr val="0E7EB5"/>
                </a:solidFill>
              </a:rPr>
              <a:t>特征抽取： https://www.cnblogs.com/bonelee/p/8632866.html Pca链接 ：https://www.jianshu.com/p/69b28d2fa34d</a:t>
            </a:r>
          </a:p>
        </p:txBody>
      </p:sp>
      <p:sp>
        <p:nvSpPr>
          <p:cNvPr id="3" name="矩形 2">
            <a:extLst>
              <a:ext uri="{FF2B5EF4-FFF2-40B4-BE49-F238E27FC236}">
                <a16:creationId xmlns:a16="http://schemas.microsoft.com/office/drawing/2014/main" id="{86A2BD0D-1842-4FE1-9A3E-528DDA6354A8}"/>
              </a:ext>
            </a:extLst>
          </p:cNvPr>
          <p:cNvSpPr/>
          <p:nvPr/>
        </p:nvSpPr>
        <p:spPr>
          <a:xfrm>
            <a:off x="395536" y="1135629"/>
            <a:ext cx="1422184" cy="461665"/>
          </a:xfrm>
          <a:prstGeom prst="rect">
            <a:avLst/>
          </a:prstGeom>
        </p:spPr>
        <p:txBody>
          <a:bodyPr wrap="none">
            <a:spAutoFit/>
          </a:bodyPr>
          <a:lstStyle/>
          <a:p>
            <a:r>
              <a:rPr lang="zh-CN" altLang="en-US" sz="2400" b="1" dirty="0"/>
              <a:t>附加链接</a:t>
            </a:r>
          </a:p>
        </p:txBody>
      </p:sp>
      <p:sp>
        <p:nvSpPr>
          <p:cNvPr id="4" name="页脚占位符 3">
            <a:extLst>
              <a:ext uri="{FF2B5EF4-FFF2-40B4-BE49-F238E27FC236}">
                <a16:creationId xmlns:a16="http://schemas.microsoft.com/office/drawing/2014/main" id="{B1695442-F5AC-4183-96EE-A5BF02641867}"/>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extLst>
      <p:ext uri="{BB962C8B-B14F-4D97-AF65-F5344CB8AC3E}">
        <p14:creationId xmlns:p14="http://schemas.microsoft.com/office/powerpoint/2010/main" val="247941769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888" y="2420888"/>
            <a:ext cx="8229600" cy="1143000"/>
          </a:xfrm>
        </p:spPr>
        <p:txBody>
          <a:bodyPr/>
          <a:lstStyle/>
          <a:p>
            <a:r>
              <a:rPr lang="zh-CN" altLang="en-US" dirty="0"/>
              <a:t>数据，是信息时代的真相！</a:t>
            </a:r>
          </a:p>
        </p:txBody>
      </p:sp>
      <p:sp>
        <p:nvSpPr>
          <p:cNvPr id="3" name="页脚占位符 2"/>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Tree>
    <p:extLst>
      <p:ext uri="{BB962C8B-B14F-4D97-AF65-F5344CB8AC3E}">
        <p14:creationId xmlns:p14="http://schemas.microsoft.com/office/powerpoint/2010/main" val="78004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755577" y="857250"/>
            <a:ext cx="8097077" cy="5143500"/>
          </a:xfrm>
          <a:prstGeom prst="rect">
            <a:avLst/>
          </a:prstGeom>
        </p:spPr>
      </p:pic>
      <p:pic>
        <p:nvPicPr>
          <p:cNvPr id="3" name="引子">
            <a:hlinkClick r:id="" action="ppaction://media"/>
            <a:extLst>
              <a:ext uri="{FF2B5EF4-FFF2-40B4-BE49-F238E27FC236}">
                <a16:creationId xmlns:a16="http://schemas.microsoft.com/office/drawing/2014/main" id="{5B3FF505-1ED9-4AFC-B758-662F471788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3608" y="1052736"/>
            <a:ext cx="766440" cy="766440"/>
          </a:xfrm>
          <a:prstGeom prst="rect">
            <a:avLst/>
          </a:prstGeom>
        </p:spPr>
      </p:pic>
      <p:sp>
        <p:nvSpPr>
          <p:cNvPr id="4" name="页脚占位符 3">
            <a:extLst>
              <a:ext uri="{FF2B5EF4-FFF2-40B4-BE49-F238E27FC236}">
                <a16:creationId xmlns:a16="http://schemas.microsoft.com/office/drawing/2014/main" id="{86BE4D31-D201-471B-863C-55E6BDB714E3}"/>
              </a:ext>
            </a:extLst>
          </p:cNvPr>
          <p:cNvSpPr txBox="1">
            <a:spLocks/>
          </p:cNvSpPr>
          <p:nvPr/>
        </p:nvSpPr>
        <p:spPr>
          <a:xfrm>
            <a:off x="2051720" y="6376243"/>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ṧ1îďè"/>
          <p:cNvSpPr/>
          <p:nvPr/>
        </p:nvSpPr>
        <p:spPr>
          <a:xfrm>
            <a:off x="502286" y="1308735"/>
            <a:ext cx="2756535" cy="49149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z="2000" b="1" dirty="0">
                <a:effectLst>
                  <a:outerShdw blurRad="38100" dist="19050" dir="2700000" algn="tl" rotWithShape="0">
                    <a:schemeClr val="dk1">
                      <a:alpha val="40000"/>
                    </a:schemeClr>
                  </a:outerShdw>
                </a:effectLst>
              </a:rPr>
              <a:t>1</a:t>
            </a:r>
            <a:r>
              <a:rPr lang="zh-CN" altLang="en-US" sz="2000" b="1" dirty="0">
                <a:effectLst>
                  <a:outerShdw blurRad="38100" dist="19050" dir="2700000" algn="tl" rotWithShape="0">
                    <a:schemeClr val="dk1">
                      <a:alpha val="40000"/>
                    </a:schemeClr>
                  </a:outerShdw>
                </a:effectLst>
              </a:rPr>
              <a:t>、降维</a:t>
            </a:r>
          </a:p>
        </p:txBody>
      </p:sp>
      <p:sp>
        <p:nvSpPr>
          <p:cNvPr id="2" name="文本框 1"/>
          <p:cNvSpPr txBox="1"/>
          <p:nvPr/>
        </p:nvSpPr>
        <p:spPr>
          <a:xfrm>
            <a:off x="3125768" y="1000959"/>
            <a:ext cx="2350002" cy="307777"/>
          </a:xfrm>
          <a:prstGeom prst="rect">
            <a:avLst/>
          </a:prstGeom>
          <a:noFill/>
        </p:spPr>
        <p:txBody>
          <a:bodyPr wrap="none" lIns="0" tIns="0" rIns="0" bIns="0" rtlCol="0">
            <a:spAutoFit/>
          </a:bodyPr>
          <a:lstStyle/>
          <a:p>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多特征处理</a:t>
            </a: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降维</a:t>
            </a:r>
          </a:p>
        </p:txBody>
      </p:sp>
      <p:sp>
        <p:nvSpPr>
          <p:cNvPr id="4" name="iṧ1îďè"/>
          <p:cNvSpPr/>
          <p:nvPr/>
        </p:nvSpPr>
        <p:spPr>
          <a:xfrm>
            <a:off x="1171253" y="1820227"/>
            <a:ext cx="7688580" cy="42926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Wingdings" panose="05000000000000000000" charset="0"/>
              <a:buChar char="l"/>
            </a:pPr>
            <a:r>
              <a:rPr sz="1700" b="1" dirty="0"/>
              <a:t>降维结果就是</a:t>
            </a:r>
            <a:r>
              <a:rPr sz="1700" b="1" dirty="0">
                <a:solidFill>
                  <a:srgbClr val="FF0000"/>
                </a:solidFill>
              </a:rPr>
              <a:t>特征和特征之间不相关</a:t>
            </a:r>
            <a:r>
              <a:rPr sz="1700" b="1" dirty="0"/>
              <a:t>。</a:t>
            </a:r>
          </a:p>
        </p:txBody>
      </p:sp>
      <p:pic>
        <p:nvPicPr>
          <p:cNvPr id="7" name="图片 6"/>
          <p:cNvPicPr>
            <a:picLocks noChangeAspect="1"/>
          </p:cNvPicPr>
          <p:nvPr/>
        </p:nvPicPr>
        <p:blipFill>
          <a:blip r:embed="rId4"/>
          <a:stretch>
            <a:fillRect/>
          </a:stretch>
        </p:blipFill>
        <p:spPr>
          <a:xfrm>
            <a:off x="5015544" y="2404426"/>
            <a:ext cx="3947795" cy="2487295"/>
          </a:xfrm>
          <a:prstGeom prst="rect">
            <a:avLst/>
          </a:prstGeom>
        </p:spPr>
      </p:pic>
      <p:sp>
        <p:nvSpPr>
          <p:cNvPr id="8" name="文本框 7"/>
          <p:cNvSpPr txBox="1"/>
          <p:nvPr/>
        </p:nvSpPr>
        <p:spPr>
          <a:xfrm>
            <a:off x="5934710" y="5392421"/>
            <a:ext cx="2065020" cy="245745"/>
          </a:xfrm>
          <a:prstGeom prst="rect">
            <a:avLst/>
          </a:prstGeom>
          <a:noFill/>
        </p:spPr>
        <p:txBody>
          <a:bodyPr wrap="none" lIns="0" tIns="0" rIns="0" bIns="0" rtlCol="0" anchor="t">
            <a:spAutoFit/>
          </a:bodyPr>
          <a:lstStyle/>
          <a:p>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图</a:t>
            </a:r>
            <a:r>
              <a:rPr lang="en-US" altLang="zh-CN"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16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维度与特征表现</a:t>
            </a:r>
          </a:p>
        </p:txBody>
      </p:sp>
      <p:sp>
        <p:nvSpPr>
          <p:cNvPr id="5" name="文本框 4"/>
          <p:cNvSpPr txBox="1"/>
          <p:nvPr/>
        </p:nvSpPr>
        <p:spPr>
          <a:xfrm>
            <a:off x="899593" y="3206749"/>
            <a:ext cx="3863975" cy="1661795"/>
          </a:xfrm>
          <a:prstGeom prst="rect">
            <a:avLst/>
          </a:prstGeom>
          <a:noFill/>
        </p:spPr>
        <p:txBody>
          <a:bodyPr wrap="square" lIns="0" tIns="0" rIns="0" bIns="0" rtlCol="0" anchor="t">
            <a:spAutoFit/>
          </a:bodyPr>
          <a:lstStyle/>
          <a:p>
            <a:pPr marL="285750" indent="-285750">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特征选择：</a:t>
            </a:r>
            <a:r>
              <a:rPr lang="zh-CN" altLang="en-US" dirty="0">
                <a:latin typeface="微软雅黑" panose="020B0503020204020204" pitchFamily="34" charset="-122"/>
                <a:ea typeface="微软雅黑" panose="020B0503020204020204" pitchFamily="34" charset="-122"/>
                <a:sym typeface="+mn-ea"/>
              </a:rPr>
              <a:t>从高纬度的特征中寻找其中的</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一个子集</a:t>
            </a:r>
            <a:r>
              <a:rPr lang="zh-CN" altLang="en-US" dirty="0">
                <a:latin typeface="微软雅黑" panose="020B0503020204020204" pitchFamily="34" charset="-122"/>
                <a:ea typeface="微软雅黑" panose="020B0503020204020204" pitchFamily="34" charset="-122"/>
                <a:sym typeface="+mn-ea"/>
              </a:rPr>
              <a:t>来作为新的特征</a:t>
            </a:r>
          </a:p>
          <a:p>
            <a:pPr marL="285750" indent="-285750">
              <a:buFont typeface="Wingdings" panose="05000000000000000000" charset="0"/>
              <a:buChar char="l"/>
            </a:pPr>
            <a:endParaRPr lang="zh-CN" altLang="en-US" dirty="0">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dirty="0">
                <a:latin typeface="微软雅黑" panose="020B0503020204020204" pitchFamily="34" charset="-122"/>
                <a:ea typeface="微软雅黑" panose="020B0503020204020204" pitchFamily="34" charset="-122"/>
              </a:rPr>
              <a:t>特征抽取（特征降维），特征抽取则是将高纬度的特征</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经过某一个函数映射</a:t>
            </a:r>
            <a:r>
              <a:rPr lang="zh-CN" altLang="en-US" dirty="0">
                <a:latin typeface="微软雅黑" panose="020B0503020204020204" pitchFamily="34" charset="-122"/>
                <a:ea typeface="微软雅黑" panose="020B0503020204020204" pitchFamily="34" charset="-122"/>
              </a:rPr>
              <a:t>到低纬度来做为新的特征</a:t>
            </a:r>
          </a:p>
        </p:txBody>
      </p:sp>
      <p:sp>
        <p:nvSpPr>
          <p:cNvPr id="6" name="iṧ1îďè"/>
          <p:cNvSpPr/>
          <p:nvPr/>
        </p:nvSpPr>
        <p:spPr>
          <a:xfrm>
            <a:off x="502285" y="2466181"/>
            <a:ext cx="2756535" cy="52387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sz="2000" b="1" dirty="0">
                <a:effectLst>
                  <a:outerShdw blurRad="38100" dist="19050" dir="2700000" algn="tl" rotWithShape="0">
                    <a:schemeClr val="dk1">
                      <a:alpha val="40000"/>
                    </a:schemeClr>
                  </a:outerShdw>
                </a:effectLst>
              </a:rPr>
              <a:t>2</a:t>
            </a:r>
            <a:r>
              <a:rPr lang="zh-CN" altLang="en-US" sz="2000" b="1" dirty="0">
                <a:effectLst>
                  <a:outerShdw blurRad="38100" dist="19050" dir="2700000" algn="tl" rotWithShape="0">
                    <a:schemeClr val="dk1">
                      <a:alpha val="40000"/>
                    </a:schemeClr>
                  </a:outerShdw>
                </a:effectLst>
              </a:rPr>
              <a:t>、降维的方法</a:t>
            </a:r>
          </a:p>
        </p:txBody>
      </p:sp>
      <p:pic>
        <p:nvPicPr>
          <p:cNvPr id="10" name="多处理">
            <a:hlinkClick r:id="" action="ppaction://media"/>
            <a:extLst>
              <a:ext uri="{FF2B5EF4-FFF2-40B4-BE49-F238E27FC236}">
                <a16:creationId xmlns:a16="http://schemas.microsoft.com/office/drawing/2014/main" id="{E12E7D6A-B323-4772-AA3F-B02BE144E0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31028" y="998326"/>
            <a:ext cx="1132310" cy="1132310"/>
          </a:xfrm>
          <a:prstGeom prst="rect">
            <a:avLst/>
          </a:prstGeom>
        </p:spPr>
      </p:pic>
      <p:sp>
        <p:nvSpPr>
          <p:cNvPr id="11" name="页脚占位符 3">
            <a:extLst>
              <a:ext uri="{FF2B5EF4-FFF2-40B4-BE49-F238E27FC236}">
                <a16:creationId xmlns:a16="http://schemas.microsoft.com/office/drawing/2014/main" id="{F72DECFF-37F2-4F58-9580-5243327B8A1C}"/>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9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84984"/>
            <a:ext cx="9144000" cy="972108"/>
          </a:xfrm>
          <a:prstGeom prst="rect">
            <a:avLst/>
          </a:prstGeom>
          <a:solidFill>
            <a:srgbClr val="919191"/>
          </a:solidFill>
          <a:ln>
            <a:solidFill>
              <a:srgbClr val="9191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395536" y="1196752"/>
            <a:ext cx="8352928" cy="4608512"/>
          </a:xfrm>
          <a:prstGeom prst="roundRect">
            <a:avLst/>
          </a:prstGeom>
          <a:noFill/>
          <a:ln>
            <a:solidFill>
              <a:srgbClr val="9191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MH_Entry_1"/>
          <p:cNvSpPr/>
          <p:nvPr>
            <p:custDataLst>
              <p:tags r:id="rId1"/>
            </p:custDataLst>
          </p:nvPr>
        </p:nvSpPr>
        <p:spPr>
          <a:xfrm>
            <a:off x="616585" y="3355658"/>
            <a:ext cx="8380730" cy="83058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a:r>
              <a:rPr lang="zh-CN" altLang="en-US" sz="5400" b="1" dirty="0">
                <a:solidFill>
                  <a:schemeClr val="bg1"/>
                </a:solidFill>
                <a:latin typeface="站酷小薇LOGO体" panose="02010600010101010101" pitchFamily="50" charset="-122"/>
                <a:ea typeface="站酷小薇LOGO体" panose="02010600010101010101" pitchFamily="50" charset="-122"/>
              </a:rPr>
              <a:t>特征选择</a:t>
            </a:r>
          </a:p>
        </p:txBody>
      </p:sp>
      <p:sp>
        <p:nvSpPr>
          <p:cNvPr id="19" name="MH_Entry_1"/>
          <p:cNvSpPr/>
          <p:nvPr>
            <p:custDataLst>
              <p:tags r:id="rId2"/>
            </p:custDataLst>
          </p:nvPr>
        </p:nvSpPr>
        <p:spPr>
          <a:xfrm>
            <a:off x="3588542" y="2408785"/>
            <a:ext cx="2160240"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just"/>
            <a:r>
              <a:rPr lang="zh-CN" altLang="en-US" sz="4000" b="1" dirty="0">
                <a:solidFill>
                  <a:schemeClr val="tx1"/>
                </a:solidFill>
                <a:latin typeface="站酷小薇LOGO体" panose="02010600010101010101" pitchFamily="50" charset="-122"/>
                <a:ea typeface="站酷小薇LOGO体" panose="02010600010101010101" pitchFamily="50" charset="-122"/>
              </a:rPr>
              <a:t>第三节</a:t>
            </a:r>
          </a:p>
        </p:txBody>
      </p:sp>
      <p:sp>
        <p:nvSpPr>
          <p:cNvPr id="6" name="页脚占位符 3">
            <a:extLst>
              <a:ext uri="{FF2B5EF4-FFF2-40B4-BE49-F238E27FC236}">
                <a16:creationId xmlns:a16="http://schemas.microsoft.com/office/drawing/2014/main" id="{E1E915D8-B5CB-4F7F-956C-7FF39675EC15}"/>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5555" y="951887"/>
            <a:ext cx="1562100" cy="368300"/>
          </a:xfrm>
          <a:prstGeom prst="rect">
            <a:avLst/>
          </a:prstGeom>
        </p:spPr>
        <p:txBody>
          <a:bodyPr wrap="none">
            <a:spAutoFit/>
          </a:bodyPr>
          <a:lstStyle/>
          <a:p>
            <a:r>
              <a:rPr lang="zh-CN" altLang="en-US" b="1" dirty="0">
                <a:effectLst>
                  <a:outerShdw blurRad="38100" dist="19050" dir="2700000" algn="tl" rotWithShape="0">
                    <a:schemeClr val="dk1">
                      <a:alpha val="40000"/>
                    </a:schemeClr>
                  </a:outerShdw>
                </a:effectLst>
                <a:latin typeface="站酷小薇LOGO体" panose="02010600010101010101" pitchFamily="50" charset="-122"/>
                <a:ea typeface="站酷小薇LOGO体" panose="02010600010101010101" pitchFamily="50" charset="-122"/>
              </a:rPr>
              <a:t>一、特征选择</a:t>
            </a:r>
          </a:p>
        </p:txBody>
      </p:sp>
      <p:sp>
        <p:nvSpPr>
          <p:cNvPr id="503" name="矩形 502"/>
          <p:cNvSpPr/>
          <p:nvPr/>
        </p:nvSpPr>
        <p:spPr>
          <a:xfrm>
            <a:off x="629921" y="1707515"/>
            <a:ext cx="2406015" cy="430374"/>
          </a:xfrm>
          <a:prstGeom prst="rect">
            <a:avLst/>
          </a:prstGeom>
        </p:spPr>
        <p:txBody>
          <a:bodyPr wrap="square">
            <a:spAutoFit/>
          </a:bodyPr>
          <a:lstStyle/>
          <a:p>
            <a:pPr>
              <a:lnSpc>
                <a:spcPct val="120000"/>
              </a:lnSpc>
            </a:pP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1.什么是特征选择</a:t>
            </a:r>
          </a:p>
        </p:txBody>
      </p:sp>
      <p:sp>
        <p:nvSpPr>
          <p:cNvPr id="2" name="文本框 1"/>
          <p:cNvSpPr txBox="1"/>
          <p:nvPr/>
        </p:nvSpPr>
        <p:spPr>
          <a:xfrm>
            <a:off x="957581" y="2258060"/>
            <a:ext cx="4250055" cy="1230630"/>
          </a:xfrm>
          <a:prstGeom prst="rect">
            <a:avLst/>
          </a:prstGeom>
          <a:noFill/>
        </p:spPr>
        <p:txBody>
          <a:bodyPr wrap="square" lIns="0" tIns="0" rIns="0" bIns="0" rtlCol="0" anchor="t">
            <a:spAutoFit/>
          </a:bodyPr>
          <a:lstStyle/>
          <a:p>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特征工程(Feature Selection)，也叫做特征子集选择(Feature Subset Selection, FSS)， 或者叫做属性选择(Attribute Selection)。是指</a:t>
            </a:r>
            <a:r>
              <a:rPr lang="zh-CN" altLang="en-US" sz="1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从全部的数据特征中选取合适的特征</a:t>
            </a: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，从而确保模型变得更好。</a:t>
            </a:r>
          </a:p>
        </p:txBody>
      </p:sp>
      <p:sp>
        <p:nvSpPr>
          <p:cNvPr id="9" name="ïśḷïḑê"/>
          <p:cNvSpPr/>
          <p:nvPr/>
        </p:nvSpPr>
        <p:spPr bwMode="auto">
          <a:xfrm flipH="1">
            <a:off x="5548631" y="2421891"/>
            <a:ext cx="2733675" cy="2521585"/>
          </a:xfrm>
          <a:custGeom>
            <a:avLst/>
            <a:gdLst>
              <a:gd name="connsiteX0" fmla="*/ 1872208 w 2435534"/>
              <a:gd name="connsiteY0" fmla="*/ 0 h 2268252"/>
              <a:gd name="connsiteX1" fmla="*/ 0 w 2435534"/>
              <a:gd name="connsiteY1" fmla="*/ 0 h 2268252"/>
              <a:gd name="connsiteX2" fmla="*/ 0 w 2435534"/>
              <a:gd name="connsiteY2" fmla="*/ 2268252 h 2268252"/>
              <a:gd name="connsiteX3" fmla="*/ 1872208 w 2435534"/>
              <a:gd name="connsiteY3" fmla="*/ 2268252 h 2268252"/>
              <a:gd name="connsiteX4" fmla="*/ 1872208 w 2435534"/>
              <a:gd name="connsiteY4" fmla="*/ 1314146 h 2268252"/>
              <a:gd name="connsiteX5" fmla="*/ 2153871 w 2435534"/>
              <a:gd name="connsiteY5" fmla="*/ 1314146 h 2268252"/>
              <a:gd name="connsiteX6" fmla="*/ 2153871 w 2435534"/>
              <a:gd name="connsiteY6" fmla="*/ 1494166 h 2268252"/>
              <a:gd name="connsiteX7" fmla="*/ 2435534 w 2435534"/>
              <a:gd name="connsiteY7" fmla="*/ 1134126 h 2268252"/>
              <a:gd name="connsiteX8" fmla="*/ 2153871 w 2435534"/>
              <a:gd name="connsiteY8" fmla="*/ 774086 h 2268252"/>
              <a:gd name="connsiteX9" fmla="*/ 2153871 w 2435534"/>
              <a:gd name="connsiteY9" fmla="*/ 954106 h 2268252"/>
              <a:gd name="connsiteX10" fmla="*/ 1872208 w 2435534"/>
              <a:gd name="connsiteY10" fmla="*/ 954106 h 2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5534" h="2268252">
                <a:moveTo>
                  <a:pt x="1872208" y="0"/>
                </a:moveTo>
                <a:lnTo>
                  <a:pt x="0" y="0"/>
                </a:lnTo>
                <a:lnTo>
                  <a:pt x="0" y="2268252"/>
                </a:lnTo>
                <a:lnTo>
                  <a:pt x="1872208" y="2268252"/>
                </a:lnTo>
                <a:lnTo>
                  <a:pt x="1872208" y="1314146"/>
                </a:lnTo>
                <a:lnTo>
                  <a:pt x="2153871" y="1314146"/>
                </a:lnTo>
                <a:lnTo>
                  <a:pt x="2153871" y="1494166"/>
                </a:lnTo>
                <a:lnTo>
                  <a:pt x="2435534" y="1134126"/>
                </a:lnTo>
                <a:lnTo>
                  <a:pt x="2153871" y="774086"/>
                </a:lnTo>
                <a:lnTo>
                  <a:pt x="2153871" y="954106"/>
                </a:lnTo>
                <a:lnTo>
                  <a:pt x="1872208" y="954106"/>
                </a:lnTo>
                <a:close/>
              </a:path>
            </a:pathLst>
          </a:custGeom>
          <a:solidFill>
            <a:srgbClr val="272E43"/>
          </a:solidFill>
          <a:ln w="19050">
            <a:noFill/>
            <a:round/>
          </a:ln>
        </p:spPr>
        <p:txBody>
          <a:bodyPr anchor="ctr"/>
          <a:lstStyle/>
          <a:p>
            <a:pPr algn="ctr"/>
            <a:endParaRPr/>
          </a:p>
        </p:txBody>
      </p:sp>
      <p:sp>
        <p:nvSpPr>
          <p:cNvPr id="21" name="iṡ1íḓè"/>
          <p:cNvSpPr/>
          <p:nvPr/>
        </p:nvSpPr>
        <p:spPr bwMode="auto">
          <a:xfrm flipH="1">
            <a:off x="6731636" y="3147696"/>
            <a:ext cx="973455" cy="995045"/>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nchor="ctr"/>
          <a:lstStyle/>
          <a:p>
            <a:pPr algn="ctr"/>
            <a:endParaRPr/>
          </a:p>
        </p:txBody>
      </p:sp>
      <p:sp>
        <p:nvSpPr>
          <p:cNvPr id="10" name="矩形 9"/>
          <p:cNvSpPr/>
          <p:nvPr/>
        </p:nvSpPr>
        <p:spPr>
          <a:xfrm>
            <a:off x="629285" y="3682365"/>
            <a:ext cx="2406650" cy="430374"/>
          </a:xfrm>
          <a:prstGeom prst="rect">
            <a:avLst/>
          </a:prstGeom>
        </p:spPr>
        <p:txBody>
          <a:bodyPr wrap="square">
            <a:spAutoFit/>
          </a:bodyPr>
          <a:lstStyle/>
          <a:p>
            <a:pPr>
              <a:lnSpc>
                <a:spcPct val="120000"/>
              </a:lnSpc>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.特征选择的作用</a:t>
            </a:r>
          </a:p>
        </p:txBody>
      </p:sp>
      <p:sp>
        <p:nvSpPr>
          <p:cNvPr id="11" name="文本框 10"/>
          <p:cNvSpPr txBox="1"/>
          <p:nvPr/>
        </p:nvSpPr>
        <p:spPr>
          <a:xfrm>
            <a:off x="957581" y="4203065"/>
            <a:ext cx="4778375" cy="1230630"/>
          </a:xfrm>
          <a:prstGeom prst="rect">
            <a:avLst/>
          </a:prstGeom>
          <a:noFill/>
        </p:spPr>
        <p:txBody>
          <a:bodyPr wrap="square" lIns="0" tIns="0" rIns="0" bIns="0" rtlCol="0" anchor="t">
            <a:spAutoFit/>
          </a:bodyPr>
          <a:lstStyle/>
          <a:p>
            <a:r>
              <a:rPr lang="zh-CN" altLang="en-US" sz="1600" b="1" dirty="0">
                <a:latin typeface="微软雅黑" panose="020B0503020204020204" pitchFamily="34" charset="-122"/>
                <a:ea typeface="微软雅黑" panose="020B0503020204020204" pitchFamily="34" charset="-122"/>
              </a:rPr>
              <a:t>①减少模型的过度拟合</a:t>
            </a:r>
          </a:p>
          <a:p>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②提高准确度</a:t>
            </a:r>
          </a:p>
          <a:p>
            <a:endParaRPr lang="zh-CN" altLang="en-US"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③缩短训练时间</a:t>
            </a:r>
          </a:p>
        </p:txBody>
      </p:sp>
      <p:pic>
        <p:nvPicPr>
          <p:cNvPr id="5" name="讨论选择">
            <a:hlinkClick r:id="" action="ppaction://media"/>
            <a:extLst>
              <a:ext uri="{FF2B5EF4-FFF2-40B4-BE49-F238E27FC236}">
                <a16:creationId xmlns:a16="http://schemas.microsoft.com/office/drawing/2014/main" id="{43116BF5-1334-48F3-81BA-8C6CCE9D9F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8424" y="1008975"/>
            <a:ext cx="622424" cy="622424"/>
          </a:xfrm>
          <a:prstGeom prst="rect">
            <a:avLst/>
          </a:prstGeom>
        </p:spPr>
      </p:pic>
      <p:sp>
        <p:nvSpPr>
          <p:cNvPr id="12" name="页脚占位符 3">
            <a:extLst>
              <a:ext uri="{FF2B5EF4-FFF2-40B4-BE49-F238E27FC236}">
                <a16:creationId xmlns:a16="http://schemas.microsoft.com/office/drawing/2014/main" id="{D3F85238-E7E6-4B64-9F3A-CC79E57CED49}"/>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62650" y="940457"/>
            <a:ext cx="1791970" cy="368300"/>
          </a:xfrm>
          <a:prstGeom prst="rect">
            <a:avLst/>
          </a:prstGeom>
        </p:spPr>
        <p:txBody>
          <a:bodyPr wrap="none">
            <a:spAutoFit/>
          </a:bodyPr>
          <a:lstStyle/>
          <a:p>
            <a:r>
              <a:rPr lang="zh-CN" altLang="en-US" b="1" dirty="0">
                <a:solidFill>
                  <a:schemeClr val="tx1">
                    <a:lumMod val="75000"/>
                    <a:lumOff val="25000"/>
                  </a:schemeClr>
                </a:solidFill>
                <a:latin typeface="站酷小薇LOGO体" panose="02010600010101010101" pitchFamily="50" charset="-122"/>
                <a:ea typeface="站酷小薇LOGO体" panose="02010600010101010101" pitchFamily="50" charset="-122"/>
              </a:rPr>
              <a:t>特征选择的方法</a:t>
            </a:r>
          </a:p>
        </p:txBody>
      </p:sp>
      <p:cxnSp>
        <p:nvCxnSpPr>
          <p:cNvPr id="6" name="直接连接符 5"/>
          <p:cNvCxnSpPr/>
          <p:nvPr/>
        </p:nvCxnSpPr>
        <p:spPr>
          <a:xfrm>
            <a:off x="2415853"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851142"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sp>
        <p:nvSpPr>
          <p:cNvPr id="35" name="îṡľïḑe"/>
          <p:cNvSpPr/>
          <p:nvPr/>
        </p:nvSpPr>
        <p:spPr bwMode="blackWhite">
          <a:xfrm>
            <a:off x="1273126" y="2453882"/>
            <a:ext cx="3852863" cy="940884"/>
          </a:xfrm>
          <a:custGeom>
            <a:avLst/>
            <a:gdLst>
              <a:gd name="T0" fmla="*/ 0 w 3559"/>
              <a:gd name="T1" fmla="*/ 496 h 896"/>
              <a:gd name="T2" fmla="*/ 2943 w 3559"/>
              <a:gd name="T3" fmla="*/ 496 h 896"/>
              <a:gd name="T4" fmla="*/ 2663 w 3559"/>
              <a:gd name="T5" fmla="*/ 0 h 896"/>
              <a:gd name="T6" fmla="*/ 3063 w 3559"/>
              <a:gd name="T7" fmla="*/ 0 h 896"/>
              <a:gd name="T8" fmla="*/ 3558 w 3559"/>
              <a:gd name="T9" fmla="*/ 895 h 896"/>
              <a:gd name="T10" fmla="*/ 0 w 3559"/>
              <a:gd name="T11" fmla="*/ 895 h 896"/>
            </a:gdLst>
            <a:ahLst/>
            <a:cxnLst>
              <a:cxn ang="0">
                <a:pos x="T0" y="T1"/>
              </a:cxn>
              <a:cxn ang="0">
                <a:pos x="T2" y="T3"/>
              </a:cxn>
              <a:cxn ang="0">
                <a:pos x="T4" y="T5"/>
              </a:cxn>
              <a:cxn ang="0">
                <a:pos x="T6" y="T7"/>
              </a:cxn>
              <a:cxn ang="0">
                <a:pos x="T8" y="T9"/>
              </a:cxn>
              <a:cxn ang="0">
                <a:pos x="T10" y="T11"/>
              </a:cxn>
            </a:cxnLst>
            <a:rect l="0" t="0" r="r" b="b"/>
            <a:pathLst>
              <a:path w="3559" h="896">
                <a:moveTo>
                  <a:pt x="0" y="496"/>
                </a:moveTo>
                <a:lnTo>
                  <a:pt x="2943" y="496"/>
                </a:lnTo>
                <a:lnTo>
                  <a:pt x="2663" y="0"/>
                </a:lnTo>
                <a:lnTo>
                  <a:pt x="3063" y="0"/>
                </a:lnTo>
                <a:lnTo>
                  <a:pt x="3558" y="895"/>
                </a:lnTo>
                <a:lnTo>
                  <a:pt x="0" y="895"/>
                </a:lnTo>
              </a:path>
            </a:pathLst>
          </a:custGeom>
          <a:solidFill>
            <a:schemeClr val="bg1">
              <a:lumMod val="65000"/>
            </a:schemeClr>
          </a:solidFill>
          <a:ln w="12700" cap="flat" cmpd="sng">
            <a:noFill/>
            <a:bevel/>
          </a:ln>
        </p:spPr>
        <p:txBody>
          <a:bodyPr wrap="square" lIns="91440" tIns="45720" rIns="91440" bIns="45720" anchor="ctr">
            <a:normAutofit/>
          </a:bodyPr>
          <a:lstStyle/>
          <a:p>
            <a:pPr algn="ctr"/>
            <a:endParaRPr/>
          </a:p>
        </p:txBody>
      </p:sp>
      <p:sp>
        <p:nvSpPr>
          <p:cNvPr id="36" name="îṧḻïḍè"/>
          <p:cNvSpPr/>
          <p:nvPr/>
        </p:nvSpPr>
        <p:spPr bwMode="blackWhite">
          <a:xfrm>
            <a:off x="1235250" y="3733849"/>
            <a:ext cx="3852863" cy="940884"/>
          </a:xfrm>
          <a:custGeom>
            <a:avLst/>
            <a:gdLst>
              <a:gd name="T0" fmla="*/ 0 w 3559"/>
              <a:gd name="T1" fmla="*/ 399 h 896"/>
              <a:gd name="T2" fmla="*/ 2943 w 3559"/>
              <a:gd name="T3" fmla="*/ 399 h 896"/>
              <a:gd name="T4" fmla="*/ 2687 w 3559"/>
              <a:gd name="T5" fmla="*/ 895 h 896"/>
              <a:gd name="T6" fmla="*/ 3087 w 3559"/>
              <a:gd name="T7" fmla="*/ 895 h 896"/>
              <a:gd name="T8" fmla="*/ 3558 w 3559"/>
              <a:gd name="T9" fmla="*/ 0 h 896"/>
              <a:gd name="T10" fmla="*/ 0 w 3559"/>
              <a:gd name="T11" fmla="*/ 0 h 896"/>
            </a:gdLst>
            <a:ahLst/>
            <a:cxnLst>
              <a:cxn ang="0">
                <a:pos x="T0" y="T1"/>
              </a:cxn>
              <a:cxn ang="0">
                <a:pos x="T2" y="T3"/>
              </a:cxn>
              <a:cxn ang="0">
                <a:pos x="T4" y="T5"/>
              </a:cxn>
              <a:cxn ang="0">
                <a:pos x="T6" y="T7"/>
              </a:cxn>
              <a:cxn ang="0">
                <a:pos x="T8" y="T9"/>
              </a:cxn>
              <a:cxn ang="0">
                <a:pos x="T10" y="T11"/>
              </a:cxn>
            </a:cxnLst>
            <a:rect l="0" t="0" r="r" b="b"/>
            <a:pathLst>
              <a:path w="3559" h="896">
                <a:moveTo>
                  <a:pt x="0" y="399"/>
                </a:moveTo>
                <a:lnTo>
                  <a:pt x="2943" y="399"/>
                </a:lnTo>
                <a:lnTo>
                  <a:pt x="2687" y="895"/>
                </a:lnTo>
                <a:lnTo>
                  <a:pt x="3087" y="895"/>
                </a:lnTo>
                <a:lnTo>
                  <a:pt x="3558" y="0"/>
                </a:lnTo>
                <a:lnTo>
                  <a:pt x="0" y="0"/>
                </a:lnTo>
              </a:path>
            </a:pathLst>
          </a:custGeom>
          <a:solidFill>
            <a:schemeClr val="bg1">
              <a:lumMod val="65000"/>
            </a:schemeClr>
          </a:solidFill>
          <a:ln w="12700" cap="flat" cmpd="sng">
            <a:noFill/>
            <a:bevel/>
          </a:ln>
        </p:spPr>
        <p:txBody>
          <a:bodyPr wrap="square" lIns="91440" tIns="45720" rIns="91440" bIns="45720" anchor="ctr">
            <a:normAutofit/>
          </a:bodyPr>
          <a:lstStyle/>
          <a:p>
            <a:pPr algn="ctr"/>
            <a:endParaRPr/>
          </a:p>
        </p:txBody>
      </p:sp>
      <p:sp>
        <p:nvSpPr>
          <p:cNvPr id="38" name="iSľíďê"/>
          <p:cNvSpPr txBox="1"/>
          <p:nvPr/>
        </p:nvSpPr>
        <p:spPr>
          <a:xfrm>
            <a:off x="502445" y="2821686"/>
            <a:ext cx="3190875" cy="391290"/>
          </a:xfrm>
          <a:prstGeom prst="rect">
            <a:avLst/>
          </a:prstGeom>
          <a:noFill/>
        </p:spPr>
        <p:txBody>
          <a:bodyPr wrap="square" lIns="91440" tIns="45720" rIns="91440" bIns="45720" anchor="ctr" anchorCtr="0">
            <a:normAutofit/>
          </a:bodyPr>
          <a:lstStyle/>
          <a:p>
            <a:pPr>
              <a:spcBef>
                <a:spcPct val="0"/>
              </a:spcBef>
            </a:pPr>
            <a:endParaRPr lang="zh-CN" altLang="en-US" sz="1400" b="1" dirty="0">
              <a:solidFill>
                <a:schemeClr val="bg1"/>
              </a:solidFill>
            </a:endParaRPr>
          </a:p>
        </p:txBody>
      </p:sp>
      <p:sp>
        <p:nvSpPr>
          <p:cNvPr id="39" name="iṡḷîḓé"/>
          <p:cNvSpPr txBox="1"/>
          <p:nvPr/>
        </p:nvSpPr>
        <p:spPr>
          <a:xfrm>
            <a:off x="1381126" y="3350962"/>
            <a:ext cx="3267075" cy="391290"/>
          </a:xfrm>
          <a:prstGeom prst="rect">
            <a:avLst/>
          </a:prstGeom>
          <a:noFill/>
        </p:spPr>
        <p:txBody>
          <a:bodyPr wrap="square" lIns="91440" tIns="45720" rIns="91440" bIns="45720" anchor="ctr" anchorCtr="0">
            <a:normAutofit/>
          </a:bodyPr>
          <a:lstStyle/>
          <a:p>
            <a:pPr>
              <a:spcBef>
                <a:spcPct val="0"/>
              </a:spcBef>
            </a:pPr>
            <a:endParaRPr lang="zh-CN" altLang="en-US" sz="1400" b="1" dirty="0">
              <a:solidFill>
                <a:schemeClr val="bg1"/>
              </a:solidFill>
            </a:endParaRPr>
          </a:p>
        </p:txBody>
      </p:sp>
      <p:grpSp>
        <p:nvGrpSpPr>
          <p:cNvPr id="41" name="ïŝľíḑê"/>
          <p:cNvGrpSpPr/>
          <p:nvPr/>
        </p:nvGrpSpPr>
        <p:grpSpPr>
          <a:xfrm>
            <a:off x="5724128" y="2750725"/>
            <a:ext cx="2453808" cy="1310233"/>
            <a:chOff x="669925" y="1758275"/>
            <a:chExt cx="3112651" cy="1381721"/>
          </a:xfrm>
        </p:grpSpPr>
        <p:sp>
          <p:nvSpPr>
            <p:cNvPr id="48" name="îŝ1îďe"/>
            <p:cNvSpPr txBox="1"/>
            <p:nvPr/>
          </p:nvSpPr>
          <p:spPr>
            <a:xfrm>
              <a:off x="669925" y="2205039"/>
              <a:ext cx="3112651" cy="934957"/>
            </a:xfrm>
            <a:prstGeom prst="rect">
              <a:avLst/>
            </a:prstGeom>
            <a:noFill/>
            <a:ln>
              <a:noFill/>
            </a:ln>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zh-CN" altLang="en-US" sz="1600" dirty="0"/>
                <a:t>按照发散性或者相关性对各个特征进行评分，设定阈值或者选择阈值的个数，选择特征</a:t>
              </a:r>
            </a:p>
            <a:p>
              <a:pPr>
                <a:lnSpc>
                  <a:spcPct val="130000"/>
                </a:lnSpc>
                <a:spcBef>
                  <a:spcPct val="0"/>
                </a:spcBef>
              </a:pPr>
              <a:r>
                <a:rPr lang="en-US" altLang="zh-CN" sz="1600" dirty="0"/>
                <a:t>…...</a:t>
              </a:r>
            </a:p>
          </p:txBody>
        </p:sp>
        <p:sp>
          <p:nvSpPr>
            <p:cNvPr id="49" name="iṧ1îďè"/>
            <p:cNvSpPr/>
            <p:nvPr/>
          </p:nvSpPr>
          <p:spPr>
            <a:xfrm>
              <a:off x="669925" y="1758275"/>
              <a:ext cx="3112651" cy="71543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zh-CN" altLang="en-US" b="1" dirty="0"/>
                <a:t>①F</a:t>
              </a:r>
              <a:r>
                <a:rPr lang="zh-CN" altLang="en-US" sz="1600" b="1" dirty="0"/>
                <a:t>ilter：过滤法</a:t>
              </a:r>
            </a:p>
          </p:txBody>
        </p:sp>
      </p:grpSp>
      <p:grpSp>
        <p:nvGrpSpPr>
          <p:cNvPr id="42" name="îṧḻiḍé"/>
          <p:cNvGrpSpPr/>
          <p:nvPr/>
        </p:nvGrpSpPr>
        <p:grpSpPr>
          <a:xfrm>
            <a:off x="1235250" y="4291846"/>
            <a:ext cx="2555875" cy="1583690"/>
            <a:chOff x="567529" y="1758275"/>
            <a:chExt cx="3647284" cy="2111586"/>
          </a:xfrm>
        </p:grpSpPr>
        <p:sp>
          <p:nvSpPr>
            <p:cNvPr id="46" name="ïš1ídè"/>
            <p:cNvSpPr txBox="1"/>
            <p:nvPr/>
          </p:nvSpPr>
          <p:spPr>
            <a:xfrm>
              <a:off x="669925" y="2205315"/>
              <a:ext cx="3544888" cy="1664546"/>
            </a:xfrm>
            <a:prstGeom prst="rect">
              <a:avLst/>
            </a:prstGeom>
            <a:noFill/>
            <a:ln>
              <a:noFill/>
            </a:ln>
          </p:spPr>
          <p:txBody>
            <a:bodyPr wrap="square" lIns="91440" tIns="45720" rIns="91440" bIns="45720" anchor="t" anchorCtr="0">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zh-CN" altLang="en-US" sz="1600" dirty="0"/>
                <a:t>根据目标函数（通常是预测效果评分），每次选择若干特征，或者排除若干特征</a:t>
              </a:r>
              <a:endParaRPr lang="zh-CN" altLang="en-US" sz="1100" dirty="0"/>
            </a:p>
          </p:txBody>
        </p:sp>
        <p:sp>
          <p:nvSpPr>
            <p:cNvPr id="47" name="ïśľíḑe"/>
            <p:cNvSpPr/>
            <p:nvPr/>
          </p:nvSpPr>
          <p:spPr>
            <a:xfrm>
              <a:off x="567529" y="1758275"/>
              <a:ext cx="3112651" cy="446763"/>
            </a:xfrm>
            <a:prstGeom prst="rect">
              <a:avLst/>
            </a:prstGeom>
          </p:spPr>
          <p:txBody>
            <a:bodyPr wrap="square" lIns="91440" tIns="45720" rIns="91440" bIns="45720" anchor="ctr" anchorCtr="0">
              <a:normAutofit fontScale="9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zh-CN" altLang="en-US" b="1" dirty="0"/>
                <a:t>③Wrapper：包装法</a:t>
              </a:r>
            </a:p>
          </p:txBody>
        </p:sp>
      </p:grpSp>
      <p:sp>
        <p:nvSpPr>
          <p:cNvPr id="43" name="í$1iḓè"/>
          <p:cNvSpPr txBox="1"/>
          <p:nvPr/>
        </p:nvSpPr>
        <p:spPr>
          <a:xfrm>
            <a:off x="1374077" y="1799654"/>
            <a:ext cx="2700655" cy="2044065"/>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zh-CN" altLang="en-US" sz="1400" dirty="0"/>
              <a:t>先使用某些机器学习的算法和模型进行训练，得到各个特征的权值系数，根据系数从大到小选择特征。</a:t>
            </a:r>
            <a:endParaRPr lang="zh-CN" altLang="en-US" sz="1050" dirty="0"/>
          </a:p>
        </p:txBody>
      </p:sp>
      <p:sp>
        <p:nvSpPr>
          <p:cNvPr id="44" name="iŝ1ïďe"/>
          <p:cNvSpPr/>
          <p:nvPr/>
        </p:nvSpPr>
        <p:spPr>
          <a:xfrm>
            <a:off x="1362753" y="1439925"/>
            <a:ext cx="2181225" cy="335072"/>
          </a:xfrm>
          <a:prstGeom prst="rect">
            <a:avLst/>
          </a:prstGeom>
        </p:spPr>
        <p:txBody>
          <a:bodyPr wrap="square" lIns="91440" tIns="45720" rIns="91440" bIns="45720" anchor="ctr" anchorCtr="0">
            <a:normAutofit fontScale="9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zh-CN" altLang="en-US" b="1" dirty="0"/>
              <a:t>②Embedded：嵌入法</a:t>
            </a:r>
          </a:p>
        </p:txBody>
      </p:sp>
      <p:pic>
        <p:nvPicPr>
          <p:cNvPr id="5" name="方法new">
            <a:hlinkClick r:id="" action="ppaction://media"/>
            <a:extLst>
              <a:ext uri="{FF2B5EF4-FFF2-40B4-BE49-F238E27FC236}">
                <a16:creationId xmlns:a16="http://schemas.microsoft.com/office/drawing/2014/main" id="{87FE5BA4-82F0-4913-B51D-8E4FCBD690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00330" y="998500"/>
            <a:ext cx="698426" cy="698426"/>
          </a:xfrm>
          <a:prstGeom prst="rect">
            <a:avLst/>
          </a:prstGeom>
        </p:spPr>
      </p:pic>
      <p:sp>
        <p:nvSpPr>
          <p:cNvPr id="18" name="页脚占位符 3">
            <a:extLst>
              <a:ext uri="{FF2B5EF4-FFF2-40B4-BE49-F238E27FC236}">
                <a16:creationId xmlns:a16="http://schemas.microsoft.com/office/drawing/2014/main" id="{8816FD8D-EB50-4B44-A815-54F88CBD2779}"/>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7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1íḍê"/>
          <p:cNvSpPr txBox="1"/>
          <p:nvPr/>
        </p:nvSpPr>
        <p:spPr>
          <a:xfrm>
            <a:off x="1432374" y="1386452"/>
            <a:ext cx="1771475" cy="415116"/>
          </a:xfrm>
          <a:prstGeom prst="rect">
            <a:avLst/>
          </a:prstGeom>
          <a:noFill/>
          <a:ln>
            <a:solidFill>
              <a:schemeClr val="accent1"/>
            </a:solidFill>
          </a:ln>
        </p:spPr>
        <p:txBody>
          <a:bodyPr wrap="none" lIns="90000" tIns="46800" rIns="90000" bIns="46800" rtlCol="0" anchor="b" anchorCtr="0">
            <a:normAutofit/>
          </a:bodyPr>
          <a:lstStyle/>
          <a:p>
            <a:pPr algn="l"/>
            <a:r>
              <a:rPr lang="en-US" altLang="zh-CN" b="1" dirty="0"/>
              <a:t>1</a:t>
            </a:r>
            <a:r>
              <a:rPr lang="zh-CN" altLang="en-US" b="1" dirty="0"/>
              <a:t>、方差选择法</a:t>
            </a:r>
          </a:p>
        </p:txBody>
      </p:sp>
      <p:sp>
        <p:nvSpPr>
          <p:cNvPr id="9" name="îṧľïḍè"/>
          <p:cNvSpPr txBox="1"/>
          <p:nvPr/>
        </p:nvSpPr>
        <p:spPr>
          <a:xfrm>
            <a:off x="1787332" y="1796145"/>
            <a:ext cx="4473794" cy="987878"/>
          </a:xfrm>
          <a:prstGeom prst="rect">
            <a:avLst/>
          </a:prstGeom>
          <a:noFill/>
        </p:spPr>
        <p:txBody>
          <a:bodyPr wrap="square" lIns="90000" tIns="46800" rIns="90000" bIns="46800" rtlCol="0">
            <a:normAutofit/>
          </a:bodyPr>
          <a:lstStyle/>
          <a:p>
            <a:pPr algn="ctr">
              <a:lnSpc>
                <a:spcPct val="130000"/>
              </a:lnSpc>
            </a:pPr>
            <a:r>
              <a:rPr lang="zh-CN" altLang="en-US" sz="1600" dirty="0"/>
              <a:t>方差越大差异越大，有利于特征的区分</a:t>
            </a:r>
          </a:p>
        </p:txBody>
      </p:sp>
      <p:sp>
        <p:nvSpPr>
          <p:cNvPr id="10" name="îṧľîďe"/>
          <p:cNvSpPr txBox="1"/>
          <p:nvPr/>
        </p:nvSpPr>
        <p:spPr>
          <a:xfrm>
            <a:off x="1409058" y="4365848"/>
            <a:ext cx="1794790" cy="447909"/>
          </a:xfrm>
          <a:prstGeom prst="rect">
            <a:avLst/>
          </a:prstGeom>
          <a:noFill/>
          <a:ln>
            <a:solidFill>
              <a:schemeClr val="accent1"/>
            </a:solidFill>
          </a:ln>
        </p:spPr>
        <p:txBody>
          <a:bodyPr wrap="none" lIns="90000" tIns="46800" rIns="90000" bIns="46800" rtlCol="0" anchor="b" anchorCtr="0">
            <a:normAutofit/>
          </a:bodyPr>
          <a:lstStyle/>
          <a:p>
            <a:pPr algn="r"/>
            <a:r>
              <a:rPr lang="en-US" altLang="zh-CN" b="1" dirty="0"/>
              <a:t>3</a:t>
            </a:r>
            <a:r>
              <a:rPr lang="zh-CN" altLang="en-US" b="1" dirty="0"/>
              <a:t>、相关系数法</a:t>
            </a:r>
          </a:p>
        </p:txBody>
      </p:sp>
      <p:sp>
        <p:nvSpPr>
          <p:cNvPr id="11" name="î$ḷîďè"/>
          <p:cNvSpPr txBox="1"/>
          <p:nvPr/>
        </p:nvSpPr>
        <p:spPr>
          <a:xfrm>
            <a:off x="1474575" y="5013382"/>
            <a:ext cx="6125208" cy="1273770"/>
          </a:xfrm>
          <a:prstGeom prst="rect">
            <a:avLst/>
          </a:prstGeom>
          <a:noFill/>
        </p:spPr>
        <p:txBody>
          <a:bodyPr wrap="square" lIns="90000" tIns="46800" rIns="90000" bIns="46800" rtlCol="0">
            <a:noAutofit/>
          </a:bodyPr>
          <a:lstStyle/>
          <a:p>
            <a:pPr algn="l">
              <a:lnSpc>
                <a:spcPct val="130000"/>
              </a:lnSpc>
            </a:pPr>
            <a:r>
              <a:rPr lang="zh-CN" altLang="en-US" sz="1600" dirty="0"/>
              <a:t>根据每个特征与目标值的相关系数与P值，去掉相关系数小的特征</a:t>
            </a:r>
          </a:p>
        </p:txBody>
      </p:sp>
      <p:sp>
        <p:nvSpPr>
          <p:cNvPr id="14" name="iṥḻïdê"/>
          <p:cNvSpPr/>
          <p:nvPr/>
        </p:nvSpPr>
        <p:spPr bwMode="auto">
          <a:xfrm>
            <a:off x="1432374" y="3119895"/>
            <a:ext cx="6163963" cy="91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600" dirty="0"/>
              <a:t>检验定性自变量对定性因变量的相关性。假设自变量有N种取值，因变量有M种取值，考虑自变量等于i且因变量等于j的样本频数的观察值与期望的差距，构建统计量</a:t>
            </a:r>
          </a:p>
        </p:txBody>
      </p:sp>
      <p:sp>
        <p:nvSpPr>
          <p:cNvPr id="15" name="íṡ1îḑê"/>
          <p:cNvSpPr txBox="1"/>
          <p:nvPr/>
        </p:nvSpPr>
        <p:spPr bwMode="auto">
          <a:xfrm>
            <a:off x="1409058" y="2482528"/>
            <a:ext cx="1794790" cy="415116"/>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b"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b="1" dirty="0"/>
              <a:t>2</a:t>
            </a:r>
            <a:r>
              <a:rPr lang="zh-CN" altLang="en-US" b="1" dirty="0"/>
              <a:t>、卡方检验</a:t>
            </a:r>
          </a:p>
        </p:txBody>
      </p:sp>
      <p:sp>
        <p:nvSpPr>
          <p:cNvPr id="22" name="矩形 21"/>
          <p:cNvSpPr/>
          <p:nvPr/>
        </p:nvSpPr>
        <p:spPr>
          <a:xfrm>
            <a:off x="3645555" y="951887"/>
            <a:ext cx="1701684" cy="369332"/>
          </a:xfrm>
          <a:prstGeom prst="rect">
            <a:avLst/>
          </a:prstGeom>
        </p:spPr>
        <p:txBody>
          <a:bodyPr wrap="none">
            <a:spAutoFit/>
          </a:bodyPr>
          <a:lstStyle/>
          <a:p>
            <a:r>
              <a:rPr lang="zh-CN" altLang="en-US" b="1" dirty="0">
                <a:solidFill>
                  <a:schemeClr val="tx1">
                    <a:lumMod val="75000"/>
                    <a:lumOff val="25000"/>
                  </a:schemeClr>
                </a:solidFill>
                <a:latin typeface="站酷小薇LOGO体" panose="02010600010101010101" pitchFamily="50" charset="-122"/>
                <a:ea typeface="站酷小薇LOGO体" panose="02010600010101010101" pitchFamily="50" charset="-122"/>
              </a:rPr>
              <a:t>常用</a:t>
            </a:r>
            <a:r>
              <a:rPr lang="en-US" altLang="zh-CN" b="1" dirty="0">
                <a:solidFill>
                  <a:schemeClr val="tx1">
                    <a:lumMod val="75000"/>
                    <a:lumOff val="25000"/>
                  </a:schemeClr>
                </a:solidFill>
                <a:latin typeface="站酷小薇LOGO体" panose="02010600010101010101" pitchFamily="50" charset="-122"/>
                <a:ea typeface="站酷小薇LOGO体" panose="02010600010101010101" pitchFamily="50" charset="-122"/>
              </a:rPr>
              <a:t>Filter</a:t>
            </a:r>
            <a:r>
              <a:rPr lang="zh-CN" altLang="en-US" b="1" dirty="0">
                <a:solidFill>
                  <a:schemeClr val="tx1">
                    <a:lumMod val="75000"/>
                    <a:lumOff val="25000"/>
                  </a:schemeClr>
                </a:solidFill>
                <a:latin typeface="站酷小薇LOGO体" panose="02010600010101010101" pitchFamily="50" charset="-122"/>
                <a:ea typeface="站酷小薇LOGO体" panose="02010600010101010101" pitchFamily="50" charset="-122"/>
              </a:rPr>
              <a:t>方法</a:t>
            </a:r>
          </a:p>
        </p:txBody>
      </p:sp>
      <p:cxnSp>
        <p:nvCxnSpPr>
          <p:cNvPr id="23" name="直接连接符 22"/>
          <p:cNvCxnSpPr/>
          <p:nvPr/>
        </p:nvCxnSpPr>
        <p:spPr>
          <a:xfrm>
            <a:off x="2904803"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597142" y="1124744"/>
            <a:ext cx="740753" cy="0"/>
          </a:xfrm>
          <a:prstGeom prst="line">
            <a:avLst/>
          </a:prstGeom>
          <a:ln>
            <a:solidFill>
              <a:srgbClr val="91919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a:stretch>
            <a:fillRect/>
          </a:stretch>
        </p:blipFill>
        <p:spPr>
          <a:xfrm>
            <a:off x="3419872" y="2427682"/>
            <a:ext cx="1841500" cy="590550"/>
          </a:xfrm>
          <a:prstGeom prst="rect">
            <a:avLst/>
          </a:prstGeom>
        </p:spPr>
      </p:pic>
      <p:pic>
        <p:nvPicPr>
          <p:cNvPr id="4" name="三">
            <a:hlinkClick r:id="" action="ppaction://media"/>
            <a:extLst>
              <a:ext uri="{FF2B5EF4-FFF2-40B4-BE49-F238E27FC236}">
                <a16:creationId xmlns:a16="http://schemas.microsoft.com/office/drawing/2014/main" id="{1A08BAC8-94B5-44F6-9106-91CB517F9A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28384" y="981365"/>
            <a:ext cx="971650" cy="971650"/>
          </a:xfrm>
          <a:prstGeom prst="rect">
            <a:avLst/>
          </a:prstGeom>
        </p:spPr>
      </p:pic>
      <p:sp>
        <p:nvSpPr>
          <p:cNvPr id="13" name="页脚占位符 3">
            <a:extLst>
              <a:ext uri="{FF2B5EF4-FFF2-40B4-BE49-F238E27FC236}">
                <a16:creationId xmlns:a16="http://schemas.microsoft.com/office/drawing/2014/main" id="{3F70DD7C-3073-4E30-B057-1BB3DCE00C19}"/>
              </a:ext>
            </a:extLst>
          </p:cNvPr>
          <p:cNvSpPr txBox="1">
            <a:spLocks/>
          </p:cNvSpPr>
          <p:nvPr/>
        </p:nvSpPr>
        <p:spPr>
          <a:xfrm>
            <a:off x="2051720" y="6356350"/>
            <a:ext cx="475252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华工管院</a:t>
            </a:r>
            <a:r>
              <a:rPr lang="en-US" altLang="zh-CN" dirty="0"/>
              <a:t>《</a:t>
            </a:r>
            <a:r>
              <a:rPr lang="zh-CN" altLang="en-US" dirty="0"/>
              <a:t>数据科学</a:t>
            </a:r>
            <a:r>
              <a:rPr lang="en-US" altLang="zh-CN" dirty="0"/>
              <a:t>》</a:t>
            </a:r>
            <a:r>
              <a:rPr lang="zh-CN" altLang="en-US" dirty="0"/>
              <a:t>庄东、宋海涛、白双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主题​​">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730</TotalTime>
  <Words>2681</Words>
  <Application>Microsoft Office PowerPoint</Application>
  <PresentationFormat>全屏显示(4:3)</PresentationFormat>
  <Paragraphs>251</Paragraphs>
  <Slides>36</Slides>
  <Notes>14</Notes>
  <HiddenSlides>0</HiddenSlides>
  <MMClips>28</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&amp;quot</vt:lpstr>
      <vt:lpstr>微软雅黑</vt:lpstr>
      <vt:lpstr>站酷小薇LOGO体</vt:lpstr>
      <vt:lpstr>Arial</vt:lpstr>
      <vt:lpstr>Calibri</vt:lpstr>
      <vt:lpstr>Segoe UI Black</vt:lpstr>
      <vt:lpstr>Wingdings</vt:lpstr>
      <vt:lpstr>Office 主题​​</vt:lpstr>
      <vt:lpstr>应用数据科学导论</vt:lpstr>
      <vt:lpstr>参考书</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数据，是信息时代的真相！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FC经典游戏全回顾</dc:title>
  <dc:creator>net sky</dc:creator>
  <cp:lastModifiedBy>net sky</cp:lastModifiedBy>
  <cp:revision>26</cp:revision>
  <dcterms:created xsi:type="dcterms:W3CDTF">2019-07-15T14:23:58Z</dcterms:created>
  <dcterms:modified xsi:type="dcterms:W3CDTF">2020-06-11T10:34:01Z</dcterms:modified>
</cp:coreProperties>
</file>